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6" r:id="rId1"/>
    <p:sldMasterId id="2147483649" r:id="rId2"/>
    <p:sldMasterId id="2147483658" r:id="rId3"/>
    <p:sldMasterId id="2147483651" r:id="rId4"/>
  </p:sldMasterIdLst>
  <p:notesMasterIdLst>
    <p:notesMasterId r:id="rId43"/>
  </p:notesMasterIdLst>
  <p:handoutMasterIdLst>
    <p:handoutMasterId r:id="rId44"/>
  </p:handoutMasterIdLst>
  <p:sldIdLst>
    <p:sldId id="266" r:id="rId5"/>
    <p:sldId id="265" r:id="rId6"/>
    <p:sldId id="269" r:id="rId7"/>
    <p:sldId id="270" r:id="rId8"/>
    <p:sldId id="271" r:id="rId9"/>
    <p:sldId id="263" r:id="rId10"/>
    <p:sldId id="273" r:id="rId11"/>
    <p:sldId id="274" r:id="rId12"/>
    <p:sldId id="275" r:id="rId13"/>
    <p:sldId id="293" r:id="rId14"/>
    <p:sldId id="276" r:id="rId15"/>
    <p:sldId id="292" r:id="rId16"/>
    <p:sldId id="296" r:id="rId17"/>
    <p:sldId id="272" r:id="rId18"/>
    <p:sldId id="277" r:id="rId19"/>
    <p:sldId id="297" r:id="rId20"/>
    <p:sldId id="279" r:id="rId21"/>
    <p:sldId id="294" r:id="rId22"/>
    <p:sldId id="295" r:id="rId23"/>
    <p:sldId id="278" r:id="rId24"/>
    <p:sldId id="280" r:id="rId25"/>
    <p:sldId id="281" r:id="rId26"/>
    <p:sldId id="282" r:id="rId27"/>
    <p:sldId id="284" r:id="rId28"/>
    <p:sldId id="285" r:id="rId29"/>
    <p:sldId id="298" r:id="rId30"/>
    <p:sldId id="286" r:id="rId31"/>
    <p:sldId id="287" r:id="rId32"/>
    <p:sldId id="299" r:id="rId33"/>
    <p:sldId id="288" r:id="rId34"/>
    <p:sldId id="304" r:id="rId35"/>
    <p:sldId id="289" r:id="rId36"/>
    <p:sldId id="291" r:id="rId37"/>
    <p:sldId id="303" r:id="rId38"/>
    <p:sldId id="302" r:id="rId39"/>
    <p:sldId id="301" r:id="rId40"/>
    <p:sldId id="300" r:id="rId41"/>
    <p:sldId id="290" r:id="rId42"/>
  </p:sldIdLst>
  <p:sldSz cx="24384000" cy="13716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1200" kern="1200">
        <a:solidFill>
          <a:srgbClr val="000000"/>
        </a:solidFill>
        <a:latin typeface="Gill Sans" panose="020B0502020104020203" pitchFamily="34" charset="-79"/>
        <a:ea typeface="Heiti SC Light" panose="02000000000000000000" pitchFamily="2" charset="-128"/>
        <a:cs typeface="+mn-cs"/>
        <a:sym typeface="Gill Sans" panose="020B0502020104020203" pitchFamily="34" charset="-79"/>
      </a:defRPr>
    </a:lvl1pPr>
    <a:lvl2pPr marL="457200" algn="l" rtl="0" eaLnBrk="0" fontAlgn="base" hangingPunct="0">
      <a:spcBef>
        <a:spcPct val="0"/>
      </a:spcBef>
      <a:spcAft>
        <a:spcPct val="0"/>
      </a:spcAft>
      <a:defRPr sz="11200" kern="1200">
        <a:solidFill>
          <a:srgbClr val="000000"/>
        </a:solidFill>
        <a:latin typeface="Gill Sans" panose="020B0502020104020203" pitchFamily="34" charset="-79"/>
        <a:ea typeface="Heiti SC Light" panose="02000000000000000000" pitchFamily="2" charset="-128"/>
        <a:cs typeface="+mn-cs"/>
        <a:sym typeface="Gill Sans" panose="020B0502020104020203" pitchFamily="34" charset="-79"/>
      </a:defRPr>
    </a:lvl2pPr>
    <a:lvl3pPr marL="914400" algn="l" rtl="0" eaLnBrk="0" fontAlgn="base" hangingPunct="0">
      <a:spcBef>
        <a:spcPct val="0"/>
      </a:spcBef>
      <a:spcAft>
        <a:spcPct val="0"/>
      </a:spcAft>
      <a:defRPr sz="11200" kern="1200">
        <a:solidFill>
          <a:srgbClr val="000000"/>
        </a:solidFill>
        <a:latin typeface="Gill Sans" panose="020B0502020104020203" pitchFamily="34" charset="-79"/>
        <a:ea typeface="Heiti SC Light" panose="02000000000000000000" pitchFamily="2" charset="-128"/>
        <a:cs typeface="+mn-cs"/>
        <a:sym typeface="Gill Sans" panose="020B0502020104020203" pitchFamily="34" charset="-79"/>
      </a:defRPr>
    </a:lvl3pPr>
    <a:lvl4pPr marL="1371600" algn="l" rtl="0" eaLnBrk="0" fontAlgn="base" hangingPunct="0">
      <a:spcBef>
        <a:spcPct val="0"/>
      </a:spcBef>
      <a:spcAft>
        <a:spcPct val="0"/>
      </a:spcAft>
      <a:defRPr sz="11200" kern="1200">
        <a:solidFill>
          <a:srgbClr val="000000"/>
        </a:solidFill>
        <a:latin typeface="Gill Sans" panose="020B0502020104020203" pitchFamily="34" charset="-79"/>
        <a:ea typeface="Heiti SC Light" panose="02000000000000000000" pitchFamily="2" charset="-128"/>
        <a:cs typeface="+mn-cs"/>
        <a:sym typeface="Gill Sans" panose="020B0502020104020203" pitchFamily="34" charset="-79"/>
      </a:defRPr>
    </a:lvl4pPr>
    <a:lvl5pPr marL="1828800" algn="l" rtl="0" eaLnBrk="0" fontAlgn="base" hangingPunct="0">
      <a:spcBef>
        <a:spcPct val="0"/>
      </a:spcBef>
      <a:spcAft>
        <a:spcPct val="0"/>
      </a:spcAft>
      <a:defRPr sz="11200" kern="1200">
        <a:solidFill>
          <a:srgbClr val="000000"/>
        </a:solidFill>
        <a:latin typeface="Gill Sans" panose="020B0502020104020203" pitchFamily="34" charset="-79"/>
        <a:ea typeface="Heiti SC Light" panose="02000000000000000000" pitchFamily="2" charset="-128"/>
        <a:cs typeface="+mn-cs"/>
        <a:sym typeface="Gill Sans" panose="020B0502020104020203" pitchFamily="34" charset="-79"/>
      </a:defRPr>
    </a:lvl5pPr>
    <a:lvl6pPr marL="2286000" algn="l" defTabSz="914400" rtl="0" eaLnBrk="1" latinLnBrk="0" hangingPunct="1">
      <a:defRPr sz="11200" kern="1200">
        <a:solidFill>
          <a:srgbClr val="000000"/>
        </a:solidFill>
        <a:latin typeface="Gill Sans" panose="020B0502020104020203" pitchFamily="34" charset="-79"/>
        <a:ea typeface="Heiti SC Light" panose="02000000000000000000" pitchFamily="2" charset="-128"/>
        <a:cs typeface="+mn-cs"/>
        <a:sym typeface="Gill Sans" panose="020B0502020104020203" pitchFamily="34" charset="-79"/>
      </a:defRPr>
    </a:lvl6pPr>
    <a:lvl7pPr marL="2743200" algn="l" defTabSz="914400" rtl="0" eaLnBrk="1" latinLnBrk="0" hangingPunct="1">
      <a:defRPr sz="11200" kern="1200">
        <a:solidFill>
          <a:srgbClr val="000000"/>
        </a:solidFill>
        <a:latin typeface="Gill Sans" panose="020B0502020104020203" pitchFamily="34" charset="-79"/>
        <a:ea typeface="Heiti SC Light" panose="02000000000000000000" pitchFamily="2" charset="-128"/>
        <a:cs typeface="+mn-cs"/>
        <a:sym typeface="Gill Sans" panose="020B0502020104020203" pitchFamily="34" charset="-79"/>
      </a:defRPr>
    </a:lvl7pPr>
    <a:lvl8pPr marL="3200400" algn="l" defTabSz="914400" rtl="0" eaLnBrk="1" latinLnBrk="0" hangingPunct="1">
      <a:defRPr sz="11200" kern="1200">
        <a:solidFill>
          <a:srgbClr val="000000"/>
        </a:solidFill>
        <a:latin typeface="Gill Sans" panose="020B0502020104020203" pitchFamily="34" charset="-79"/>
        <a:ea typeface="Heiti SC Light" panose="02000000000000000000" pitchFamily="2" charset="-128"/>
        <a:cs typeface="+mn-cs"/>
        <a:sym typeface="Gill Sans" panose="020B0502020104020203" pitchFamily="34" charset="-79"/>
      </a:defRPr>
    </a:lvl8pPr>
    <a:lvl9pPr marL="3657600" algn="l" defTabSz="914400" rtl="0" eaLnBrk="1" latinLnBrk="0" hangingPunct="1">
      <a:defRPr sz="11200" kern="1200">
        <a:solidFill>
          <a:srgbClr val="000000"/>
        </a:solidFill>
        <a:latin typeface="Gill Sans" panose="020B0502020104020203" pitchFamily="34" charset="-79"/>
        <a:ea typeface="Heiti SC Light" panose="02000000000000000000" pitchFamily="2" charset="-128"/>
        <a:cs typeface="+mn-cs"/>
        <a:sym typeface="Gill Sans" panose="020B0502020104020203" pitchFamily="34" charset="-79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386"/>
    <p:restoredTop sz="79630"/>
  </p:normalViewPr>
  <p:slideViewPr>
    <p:cSldViewPr>
      <p:cViewPr varScale="1">
        <p:scale>
          <a:sx n="50" d="100"/>
          <a:sy n="50" d="100"/>
        </p:scale>
        <p:origin x="1560" y="18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52AB5E-1838-6B49-87D7-B3CCE5985BA1}" type="doc">
      <dgm:prSet loTypeId="urn:microsoft.com/office/officeart/2005/8/layout/process1" loCatId="" qsTypeId="urn:microsoft.com/office/officeart/2005/8/quickstyle/simple1" qsCatId="simple" csTypeId="urn:microsoft.com/office/officeart/2005/8/colors/accent0_3" csCatId="mainScheme" phldr="1"/>
      <dgm:spPr/>
    </dgm:pt>
    <dgm:pt modelId="{74EA025D-A3F6-E14B-8566-4213B6E04B12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Bespoke REST APIs</a:t>
          </a:r>
        </a:p>
      </dgm:t>
    </dgm:pt>
    <dgm:pt modelId="{DFB36A76-598E-6143-94BB-A5217931FBE8}" type="parTrans" cxnId="{946F7DDC-C2E5-B14B-9F9A-F0996841D1F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1B3C0AE-F86D-9A49-B732-252152A25285}" type="sibTrans" cxnId="{946F7DDC-C2E5-B14B-9F9A-F0996841D1F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1AFB114-ED2B-3541-BF30-9C6E2E1F8524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Apache Thrift</a:t>
          </a:r>
        </a:p>
      </dgm:t>
    </dgm:pt>
    <dgm:pt modelId="{86179752-9FD8-524B-BF3E-791ECDB1D79D}" type="parTrans" cxnId="{EC27A829-06ED-6743-9793-C22D218F77B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5AC244C-3CD6-2B4D-ABBD-8506A1FDF7B7}" type="sibTrans" cxnId="{EC27A829-06ED-6743-9793-C22D218F77B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8E99CCC-1FE9-A447-954B-FDD1BECA2DA2}">
      <dgm:prSet phldrT="[Text]"/>
      <dgm:spPr/>
      <dgm:t>
        <a:bodyPr/>
        <a:lstStyle/>
        <a:p>
          <a:r>
            <a:rPr lang="en-US" dirty="0" err="1">
              <a:solidFill>
                <a:schemeClr val="bg1"/>
              </a:solidFill>
            </a:rPr>
            <a:t>gRPC</a:t>
          </a:r>
          <a:r>
            <a:rPr lang="en-US" dirty="0">
              <a:solidFill>
                <a:schemeClr val="bg1"/>
              </a:solidFill>
            </a:rPr>
            <a:t> + Mesh</a:t>
          </a:r>
        </a:p>
      </dgm:t>
    </dgm:pt>
    <dgm:pt modelId="{0368CBC3-04A9-FA4B-ACF3-9973D33FD100}" type="parTrans" cxnId="{C101F4DA-8E66-CA41-AA5D-3001E2476C8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52AD38A-C7FC-0B4C-A752-258C019C20E1}" type="sibTrans" cxnId="{C101F4DA-8E66-CA41-AA5D-3001E2476C8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5D69B3E-140F-1C4A-B69B-F65684492178}" type="pres">
      <dgm:prSet presAssocID="{5052AB5E-1838-6B49-87D7-B3CCE5985BA1}" presName="Name0" presStyleCnt="0">
        <dgm:presLayoutVars>
          <dgm:dir/>
          <dgm:resizeHandles val="exact"/>
        </dgm:presLayoutVars>
      </dgm:prSet>
      <dgm:spPr/>
    </dgm:pt>
    <dgm:pt modelId="{CA71664B-35D1-0145-9FFF-8E260C71B2DB}" type="pres">
      <dgm:prSet presAssocID="{74EA025D-A3F6-E14B-8566-4213B6E04B12}" presName="node" presStyleLbl="node1" presStyleIdx="0" presStyleCnt="3">
        <dgm:presLayoutVars>
          <dgm:bulletEnabled val="1"/>
        </dgm:presLayoutVars>
      </dgm:prSet>
      <dgm:spPr/>
    </dgm:pt>
    <dgm:pt modelId="{E1BAB5CE-4411-584E-8D36-423AF9CBE7C7}" type="pres">
      <dgm:prSet presAssocID="{81B3C0AE-F86D-9A49-B732-252152A25285}" presName="sibTrans" presStyleLbl="sibTrans2D1" presStyleIdx="0" presStyleCnt="2"/>
      <dgm:spPr/>
    </dgm:pt>
    <dgm:pt modelId="{86F8701F-B5FF-0847-9B7D-544032053971}" type="pres">
      <dgm:prSet presAssocID="{81B3C0AE-F86D-9A49-B732-252152A25285}" presName="connectorText" presStyleLbl="sibTrans2D1" presStyleIdx="0" presStyleCnt="2"/>
      <dgm:spPr/>
    </dgm:pt>
    <dgm:pt modelId="{4B349FEF-D9C7-F04C-8214-E725918DE33D}" type="pres">
      <dgm:prSet presAssocID="{31AFB114-ED2B-3541-BF30-9C6E2E1F8524}" presName="node" presStyleLbl="node1" presStyleIdx="1" presStyleCnt="3">
        <dgm:presLayoutVars>
          <dgm:bulletEnabled val="1"/>
        </dgm:presLayoutVars>
      </dgm:prSet>
      <dgm:spPr/>
    </dgm:pt>
    <dgm:pt modelId="{4AE8F487-645E-9842-8D6B-70AE40D5EDA8}" type="pres">
      <dgm:prSet presAssocID="{75AC244C-3CD6-2B4D-ABBD-8506A1FDF7B7}" presName="sibTrans" presStyleLbl="sibTrans2D1" presStyleIdx="1" presStyleCnt="2"/>
      <dgm:spPr/>
    </dgm:pt>
    <dgm:pt modelId="{3D815DFC-3D9A-AF43-8ADF-8FADDBB8C67F}" type="pres">
      <dgm:prSet presAssocID="{75AC244C-3CD6-2B4D-ABBD-8506A1FDF7B7}" presName="connectorText" presStyleLbl="sibTrans2D1" presStyleIdx="1" presStyleCnt="2"/>
      <dgm:spPr/>
    </dgm:pt>
    <dgm:pt modelId="{4862A107-A43E-024F-83EC-277D6CD86C46}" type="pres">
      <dgm:prSet presAssocID="{68E99CCC-1FE9-A447-954B-FDD1BECA2DA2}" presName="node" presStyleLbl="node1" presStyleIdx="2" presStyleCnt="3">
        <dgm:presLayoutVars>
          <dgm:bulletEnabled val="1"/>
        </dgm:presLayoutVars>
      </dgm:prSet>
      <dgm:spPr/>
    </dgm:pt>
  </dgm:ptLst>
  <dgm:cxnLst>
    <dgm:cxn modelId="{FD839C0B-25EE-CC4D-A435-E37137D43B45}" type="presOf" srcId="{75AC244C-3CD6-2B4D-ABBD-8506A1FDF7B7}" destId="{4AE8F487-645E-9842-8D6B-70AE40D5EDA8}" srcOrd="0" destOrd="0" presId="urn:microsoft.com/office/officeart/2005/8/layout/process1"/>
    <dgm:cxn modelId="{71848018-D068-8241-B679-D8AF26275262}" type="presOf" srcId="{68E99CCC-1FE9-A447-954B-FDD1BECA2DA2}" destId="{4862A107-A43E-024F-83EC-277D6CD86C46}" srcOrd="0" destOrd="0" presId="urn:microsoft.com/office/officeart/2005/8/layout/process1"/>
    <dgm:cxn modelId="{EC27A829-06ED-6743-9793-C22D218F77B6}" srcId="{5052AB5E-1838-6B49-87D7-B3CCE5985BA1}" destId="{31AFB114-ED2B-3541-BF30-9C6E2E1F8524}" srcOrd="1" destOrd="0" parTransId="{86179752-9FD8-524B-BF3E-791ECDB1D79D}" sibTransId="{75AC244C-3CD6-2B4D-ABBD-8506A1FDF7B7}"/>
    <dgm:cxn modelId="{EA141479-9A1C-4344-9128-2DBFB283D39A}" type="presOf" srcId="{81B3C0AE-F86D-9A49-B732-252152A25285}" destId="{86F8701F-B5FF-0847-9B7D-544032053971}" srcOrd="1" destOrd="0" presId="urn:microsoft.com/office/officeart/2005/8/layout/process1"/>
    <dgm:cxn modelId="{C5BBBDA3-E1A5-2243-9FAA-AEEBE55CF190}" type="presOf" srcId="{31AFB114-ED2B-3541-BF30-9C6E2E1F8524}" destId="{4B349FEF-D9C7-F04C-8214-E725918DE33D}" srcOrd="0" destOrd="0" presId="urn:microsoft.com/office/officeart/2005/8/layout/process1"/>
    <dgm:cxn modelId="{8AB3A6AF-BAC4-6B49-8D78-976A34ECE920}" type="presOf" srcId="{74EA025D-A3F6-E14B-8566-4213B6E04B12}" destId="{CA71664B-35D1-0145-9FFF-8E260C71B2DB}" srcOrd="0" destOrd="0" presId="urn:microsoft.com/office/officeart/2005/8/layout/process1"/>
    <dgm:cxn modelId="{68EDEFD1-2D46-234B-B8C4-2795BE5C8ED3}" type="presOf" srcId="{75AC244C-3CD6-2B4D-ABBD-8506A1FDF7B7}" destId="{3D815DFC-3D9A-AF43-8ADF-8FADDBB8C67F}" srcOrd="1" destOrd="0" presId="urn:microsoft.com/office/officeart/2005/8/layout/process1"/>
    <dgm:cxn modelId="{86B4E9D8-4FDA-5F4F-A7AE-B50FCD2C9812}" type="presOf" srcId="{5052AB5E-1838-6B49-87D7-B3CCE5985BA1}" destId="{05D69B3E-140F-1C4A-B69B-F65684492178}" srcOrd="0" destOrd="0" presId="urn:microsoft.com/office/officeart/2005/8/layout/process1"/>
    <dgm:cxn modelId="{C101F4DA-8E66-CA41-AA5D-3001E2476C8C}" srcId="{5052AB5E-1838-6B49-87D7-B3CCE5985BA1}" destId="{68E99CCC-1FE9-A447-954B-FDD1BECA2DA2}" srcOrd="2" destOrd="0" parTransId="{0368CBC3-04A9-FA4B-ACF3-9973D33FD100}" sibTransId="{152AD38A-C7FC-0B4C-A752-258C019C20E1}"/>
    <dgm:cxn modelId="{946F7DDC-C2E5-B14B-9F9A-F0996841D1F7}" srcId="{5052AB5E-1838-6B49-87D7-B3CCE5985BA1}" destId="{74EA025D-A3F6-E14B-8566-4213B6E04B12}" srcOrd="0" destOrd="0" parTransId="{DFB36A76-598E-6143-94BB-A5217931FBE8}" sibTransId="{81B3C0AE-F86D-9A49-B732-252152A25285}"/>
    <dgm:cxn modelId="{F6E59DE0-B5F9-384B-9E32-01A8125F03D4}" type="presOf" srcId="{81B3C0AE-F86D-9A49-B732-252152A25285}" destId="{E1BAB5CE-4411-584E-8D36-423AF9CBE7C7}" srcOrd="0" destOrd="0" presId="urn:microsoft.com/office/officeart/2005/8/layout/process1"/>
    <dgm:cxn modelId="{FBBC8E10-1F2D-9943-85A0-9C52DAE78F77}" type="presParOf" srcId="{05D69B3E-140F-1C4A-B69B-F65684492178}" destId="{CA71664B-35D1-0145-9FFF-8E260C71B2DB}" srcOrd="0" destOrd="0" presId="urn:microsoft.com/office/officeart/2005/8/layout/process1"/>
    <dgm:cxn modelId="{52554294-35C5-6346-B279-4F71E65DD959}" type="presParOf" srcId="{05D69B3E-140F-1C4A-B69B-F65684492178}" destId="{E1BAB5CE-4411-584E-8D36-423AF9CBE7C7}" srcOrd="1" destOrd="0" presId="urn:microsoft.com/office/officeart/2005/8/layout/process1"/>
    <dgm:cxn modelId="{CC494578-F8B5-D144-A16E-AB38AFA38F4F}" type="presParOf" srcId="{E1BAB5CE-4411-584E-8D36-423AF9CBE7C7}" destId="{86F8701F-B5FF-0847-9B7D-544032053971}" srcOrd="0" destOrd="0" presId="urn:microsoft.com/office/officeart/2005/8/layout/process1"/>
    <dgm:cxn modelId="{C3D8C782-9DEC-2447-807D-4083A1A41DD6}" type="presParOf" srcId="{05D69B3E-140F-1C4A-B69B-F65684492178}" destId="{4B349FEF-D9C7-F04C-8214-E725918DE33D}" srcOrd="2" destOrd="0" presId="urn:microsoft.com/office/officeart/2005/8/layout/process1"/>
    <dgm:cxn modelId="{65EF045D-6D6D-5444-B717-5260107D96CF}" type="presParOf" srcId="{05D69B3E-140F-1C4A-B69B-F65684492178}" destId="{4AE8F487-645E-9842-8D6B-70AE40D5EDA8}" srcOrd="3" destOrd="0" presId="urn:microsoft.com/office/officeart/2005/8/layout/process1"/>
    <dgm:cxn modelId="{C3A9CE19-E9EE-5741-823A-CA8DDAA7178A}" type="presParOf" srcId="{4AE8F487-645E-9842-8D6B-70AE40D5EDA8}" destId="{3D815DFC-3D9A-AF43-8ADF-8FADDBB8C67F}" srcOrd="0" destOrd="0" presId="urn:microsoft.com/office/officeart/2005/8/layout/process1"/>
    <dgm:cxn modelId="{C1941B14-3085-3444-9B38-4094AA2FD1AB}" type="presParOf" srcId="{05D69B3E-140F-1C4A-B69B-F65684492178}" destId="{4862A107-A43E-024F-83EC-277D6CD86C46}" srcOrd="4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71664B-35D1-0145-9FFF-8E260C71B2DB}">
      <dsp:nvSpPr>
        <dsp:cNvPr id="0" name=""/>
        <dsp:cNvSpPr/>
      </dsp:nvSpPr>
      <dsp:spPr>
        <a:xfrm>
          <a:off x="20333" y="1567691"/>
          <a:ext cx="6077360" cy="364641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solidFill>
                <a:schemeClr val="bg1"/>
              </a:solidFill>
            </a:rPr>
            <a:t>Bespoke REST APIs</a:t>
          </a:r>
        </a:p>
      </dsp:txBody>
      <dsp:txXfrm>
        <a:off x="127133" y="1674491"/>
        <a:ext cx="5863760" cy="3432816"/>
      </dsp:txXfrm>
    </dsp:sp>
    <dsp:sp modelId="{E1BAB5CE-4411-584E-8D36-423AF9CBE7C7}">
      <dsp:nvSpPr>
        <dsp:cNvPr id="0" name=""/>
        <dsp:cNvSpPr/>
      </dsp:nvSpPr>
      <dsp:spPr>
        <a:xfrm>
          <a:off x="6705429" y="2637307"/>
          <a:ext cx="1288400" cy="150718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500" kern="1200">
            <a:solidFill>
              <a:schemeClr val="bg1"/>
            </a:solidFill>
          </a:endParaRPr>
        </a:p>
      </dsp:txBody>
      <dsp:txXfrm>
        <a:off x="6705429" y="2938744"/>
        <a:ext cx="901880" cy="904311"/>
      </dsp:txXfrm>
    </dsp:sp>
    <dsp:sp modelId="{4B349FEF-D9C7-F04C-8214-E725918DE33D}">
      <dsp:nvSpPr>
        <dsp:cNvPr id="0" name=""/>
        <dsp:cNvSpPr/>
      </dsp:nvSpPr>
      <dsp:spPr>
        <a:xfrm>
          <a:off x="8528638" y="1567691"/>
          <a:ext cx="6077360" cy="364641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solidFill>
                <a:schemeClr val="bg1"/>
              </a:solidFill>
            </a:rPr>
            <a:t>Apache Thrift</a:t>
          </a:r>
        </a:p>
      </dsp:txBody>
      <dsp:txXfrm>
        <a:off x="8635438" y="1674491"/>
        <a:ext cx="5863760" cy="3432816"/>
      </dsp:txXfrm>
    </dsp:sp>
    <dsp:sp modelId="{4AE8F487-645E-9842-8D6B-70AE40D5EDA8}">
      <dsp:nvSpPr>
        <dsp:cNvPr id="0" name=""/>
        <dsp:cNvSpPr/>
      </dsp:nvSpPr>
      <dsp:spPr>
        <a:xfrm>
          <a:off x="15213734" y="2637307"/>
          <a:ext cx="1288400" cy="150718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500" kern="1200">
            <a:solidFill>
              <a:schemeClr val="bg1"/>
            </a:solidFill>
          </a:endParaRPr>
        </a:p>
      </dsp:txBody>
      <dsp:txXfrm>
        <a:off x="15213734" y="2938744"/>
        <a:ext cx="901880" cy="904311"/>
      </dsp:txXfrm>
    </dsp:sp>
    <dsp:sp modelId="{4862A107-A43E-024F-83EC-277D6CD86C46}">
      <dsp:nvSpPr>
        <dsp:cNvPr id="0" name=""/>
        <dsp:cNvSpPr/>
      </dsp:nvSpPr>
      <dsp:spPr>
        <a:xfrm>
          <a:off x="17036943" y="1567691"/>
          <a:ext cx="6077360" cy="364641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 err="1">
              <a:solidFill>
                <a:schemeClr val="bg1"/>
              </a:solidFill>
            </a:rPr>
            <a:t>gRPC</a:t>
          </a:r>
          <a:r>
            <a:rPr lang="en-US" sz="6500" kern="1200" dirty="0">
              <a:solidFill>
                <a:schemeClr val="bg1"/>
              </a:solidFill>
            </a:rPr>
            <a:t> + Mesh</a:t>
          </a:r>
        </a:p>
      </dsp:txBody>
      <dsp:txXfrm>
        <a:off x="17143743" y="1674491"/>
        <a:ext cx="5863760" cy="3432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CCA2EAF-AB43-9E47-B40A-9F9824ECF7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Gill Sans" charset="0"/>
                <a:ea typeface="Heiti SC Light" charset="-122"/>
                <a:sym typeface="Gill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E7766B-1CF1-B04E-81EE-3647C9E669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Gill Sans" charset="0"/>
                <a:ea typeface="Heiti SC Light" charset="-122"/>
                <a:sym typeface="Gill Sans" charset="0"/>
              </a:defRPr>
            </a:lvl1pPr>
          </a:lstStyle>
          <a:p>
            <a:pPr>
              <a:defRPr/>
            </a:pPr>
            <a:fld id="{C5096D84-F585-BC43-8760-2D96F2101806}" type="datetimeFigureOut">
              <a:rPr lang="en-US"/>
              <a:pPr>
                <a:defRPr/>
              </a:pPr>
              <a:t>7/19/18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85191A-466D-4740-9CE2-D4109387F0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Gill Sans" charset="0"/>
                <a:ea typeface="Heiti SC Light" charset="-122"/>
                <a:sym typeface="Gill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98A381-A9C9-E447-B01E-5C5161F2B4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Gill Sans" charset="0"/>
                <a:ea typeface="Heiti SC Light" charset="-122"/>
                <a:sym typeface="Gill Sans" charset="0"/>
              </a:defRPr>
            </a:lvl1pPr>
          </a:lstStyle>
          <a:p>
            <a:pPr>
              <a:defRPr/>
            </a:pPr>
            <a:fld id="{1F1CCBF4-E7B2-1A4B-81E1-020DFCD07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E02DFB-B0F9-EA43-A30A-FD4BE669F9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Gill Sans" charset="0"/>
                <a:ea typeface="Heiti SC Light" charset="-122"/>
                <a:sym typeface="Gill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DFC265-2570-0343-B226-021DF8C139B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Gill Sans" charset="0"/>
                <a:ea typeface="Heiti SC Light" charset="-122"/>
                <a:sym typeface="Gill Sans" charset="0"/>
              </a:defRPr>
            </a:lvl1pPr>
          </a:lstStyle>
          <a:p>
            <a:pPr>
              <a:defRPr/>
            </a:pPr>
            <a:fld id="{CB2C5E9A-65F9-214E-B746-2BC4F576E446}" type="datetimeFigureOut">
              <a:rPr lang="en-US"/>
              <a:pPr>
                <a:defRPr/>
              </a:pPr>
              <a:t>7/19/18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E0FD05A-49EC-834C-85C8-75C8862FC2D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D3D836C-0B6B-FE4C-BC63-439A5B85BE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461BB4-BD0F-9D4B-8B82-B1B64261132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Gill Sans" charset="0"/>
                <a:ea typeface="Heiti SC Light" charset="-122"/>
                <a:sym typeface="Gill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9AB489-8219-D749-8100-BA37546ABC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Gill Sans" charset="0"/>
                <a:ea typeface="Heiti SC Light" charset="-122"/>
                <a:sym typeface="Gill Sans" charset="0"/>
              </a:defRPr>
            </a:lvl1pPr>
          </a:lstStyle>
          <a:p>
            <a:pPr>
              <a:defRPr/>
            </a:pPr>
            <a:fld id="{BA0E68AB-CA95-1343-9568-8546D0C89E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project </a:t>
            </a:r>
            <a:r>
              <a:rPr lang="en-US" dirty="0" err="1"/>
              <a:t>i've</a:t>
            </a:r>
            <a:r>
              <a:rPr lang="en-US" dirty="0"/>
              <a:t> been working on - reactive </a:t>
            </a:r>
            <a:r>
              <a:rPr lang="en-US" dirty="0" err="1"/>
              <a:t>grpc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0E68AB-CA95-1343-9568-8546D0C89EE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94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0E68AB-CA95-1343-9568-8546D0C89EE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17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0E68AB-CA95-1343-9568-8546D0C89EE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36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0E68AB-CA95-1343-9568-8546D0C89EE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32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0E68AB-CA95-1343-9568-8546D0C89EE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68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0E68AB-CA95-1343-9568-8546D0C89E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Heiti SC Light" charset="-122"/>
                <a:cs typeface="+mn-cs"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Heiti SC Light" charset="-122"/>
              <a:cs typeface="+mn-cs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2435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First: </a:t>
            </a:r>
          </a:p>
          <a:p>
            <a:r>
              <a:rPr lang="en-US" dirty="0"/>
              <a:t>Reactive programming built from the ground up for </a:t>
            </a:r>
            <a:r>
              <a:rPr lang="en-US" dirty="0" err="1"/>
              <a:t>async</a:t>
            </a:r>
            <a:r>
              <a:rPr lang="en-US" dirty="0"/>
              <a:t> processing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0E68AB-CA95-1343-9568-8546D0C89E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Heiti SC Light" charset="-122"/>
                <a:cs typeface="+mn-cs"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Heiti SC Light" charset="-122"/>
              <a:cs typeface="+mn-cs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8250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Second:</a:t>
            </a:r>
          </a:p>
          <a:p>
            <a:r>
              <a:rPr lang="en-US" dirty="0"/>
              <a:t>Sync and </a:t>
            </a:r>
            <a:r>
              <a:rPr lang="en-US" dirty="0" err="1"/>
              <a:t>Async</a:t>
            </a:r>
            <a:r>
              <a:rPr lang="en-US" dirty="0"/>
              <a:t> work the same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0E68AB-CA95-1343-9568-8546D0C89E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Heiti SC Light" charset="-122"/>
                <a:cs typeface="+mn-cs"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Heiti SC Light" charset="-122"/>
              <a:cs typeface="+mn-cs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2888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Third:</a:t>
            </a:r>
          </a:p>
          <a:p>
            <a:r>
              <a:rPr lang="en-US" dirty="0"/>
              <a:t>Less callback hell</a:t>
            </a:r>
          </a:p>
          <a:p>
            <a:r>
              <a:rPr lang="en-US" dirty="0"/>
              <a:t>More code clarity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0E68AB-CA95-1343-9568-8546D0C89E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Heiti SC Light" charset="-122"/>
                <a:cs typeface="+mn-cs"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Heiti SC Light" charset="-122"/>
              <a:cs typeface="+mn-cs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4042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Finally:</a:t>
            </a:r>
          </a:p>
          <a:p>
            <a:r>
              <a:rPr lang="en-US" dirty="0" err="1"/>
              <a:t>Serivces</a:t>
            </a:r>
            <a:endParaRPr lang="en-US" dirty="0"/>
          </a:p>
          <a:p>
            <a:r>
              <a:rPr lang="en-US" dirty="0"/>
              <a:t>Desktop</a:t>
            </a:r>
          </a:p>
          <a:p>
            <a:r>
              <a:rPr lang="en-US" dirty="0"/>
              <a:t>Mobile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0E68AB-CA95-1343-9568-8546D0C89E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Heiti SC Light" charset="-122"/>
                <a:cs typeface="+mn-cs"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Heiti SC Light" charset="-122"/>
              <a:cs typeface="+mn-cs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3528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open up to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0E68AB-CA95-1343-9568-8546D0C89E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Heiti SC Light" charset="-122"/>
                <a:cs typeface="+mn-cs"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Heiti SC Light" charset="-122"/>
              <a:cs typeface="+mn-cs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700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Istio</a:t>
            </a:r>
            <a:r>
              <a:rPr lang="en-US" dirty="0"/>
              <a:t> day earlier in week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0E68AB-CA95-1343-9568-8546D0C89EE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70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0E68AB-CA95-1343-9568-8546D0C89EE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70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bit about myself</a:t>
            </a:r>
          </a:p>
          <a:p>
            <a:r>
              <a:rPr lang="en-US" dirty="0"/>
              <a:t>- Salesforce service mesh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0E68AB-CA95-1343-9568-8546D0C89EE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17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0E68AB-CA95-1343-9568-8546D0C89EE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33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Built in the public</a:t>
            </a:r>
          </a:p>
          <a:p>
            <a:r>
              <a:rPr lang="en-US" dirty="0"/>
              <a:t>RPC vs Rest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0E68AB-CA95-1343-9568-8546D0C89EE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5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RxJava</a:t>
            </a:r>
            <a:r>
              <a:rPr lang="en-US" dirty="0"/>
              <a:t> treats everything as a stream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0E68AB-CA95-1343-9568-8546D0C89EE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55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Simple </a:t>
            </a:r>
            <a:r>
              <a:rPr lang="en-US" dirty="0" err="1"/>
              <a:t>gRPC</a:t>
            </a:r>
            <a:r>
              <a:rPr lang="en-US" dirty="0"/>
              <a:t> service</a:t>
            </a:r>
          </a:p>
          <a:p>
            <a:r>
              <a:rPr lang="en-US" dirty="0"/>
              <a:t>Reactive-</a:t>
            </a:r>
            <a:r>
              <a:rPr lang="en-US" dirty="0" err="1"/>
              <a:t>gRPC</a:t>
            </a:r>
            <a:r>
              <a:rPr lang="en-US" dirty="0"/>
              <a:t> throw 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0E68AB-CA95-1343-9568-8546D0C89EE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73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Classic episode of I love Lucy?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0E68AB-CA95-1343-9568-8546D0C89EE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40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376124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960965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791715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37744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9AABB2F2-624E-2944-ACF2-2408BD965E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785100" y="0"/>
            <a:ext cx="15290800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 Bold" charset="0"/>
              </a:rPr>
              <a:t>Click to edit Master title style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26ECF246-BE74-774F-9B31-B9CF21A5B7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785100" y="7467600"/>
            <a:ext cx="152908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Arial" panose="020B0604020202020204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+mj-lt"/>
          <a:ea typeface="+mj-ea"/>
          <a:cs typeface="+mj-cs"/>
          <a:sym typeface="Arial Bold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Arial Bold" charset="0"/>
          <a:ea typeface="Heiti SC Medium" charset="0"/>
          <a:cs typeface="Heiti SC Medium" charset="0"/>
          <a:sym typeface="Arial Bold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Arial Bold" charset="0"/>
          <a:ea typeface="Heiti SC Medium" charset="0"/>
          <a:cs typeface="Heiti SC Medium" charset="0"/>
          <a:sym typeface="Arial Bold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Arial Bold" charset="0"/>
          <a:ea typeface="Heiti SC Medium" charset="0"/>
          <a:cs typeface="Heiti SC Medium" charset="0"/>
          <a:sym typeface="Arial Bold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Arial Bold" charset="0"/>
          <a:ea typeface="Heiti SC Medium" charset="0"/>
          <a:cs typeface="Heiti SC Medium" charset="0"/>
          <a:sym typeface="Arial Bold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Arial Bold" charset="0"/>
          <a:ea typeface="Heiti SC Medium" charset="0"/>
          <a:cs typeface="Heiti SC Medium" charset="0"/>
          <a:sym typeface="Arial Bold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Arial Bold" charset="0"/>
          <a:ea typeface="Heiti SC Medium" charset="0"/>
          <a:cs typeface="Heiti SC Medium" charset="0"/>
          <a:sym typeface="Arial Bold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Arial Bold" charset="0"/>
          <a:ea typeface="Heiti SC Medium" charset="0"/>
          <a:cs typeface="Heiti SC Medium" charset="0"/>
          <a:sym typeface="Arial Bold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Arial Bold" charset="0"/>
          <a:ea typeface="Heiti SC Medium" charset="0"/>
          <a:cs typeface="Heiti SC Medium" charset="0"/>
          <a:sym typeface="Arial Bold" charset="0"/>
        </a:defRPr>
      </a:lvl9pPr>
    </p:titleStyle>
    <p:bodyStyle>
      <a:lvl1pPr marL="342900" indent="-342900" algn="ctr" rtl="0" eaLnBrk="0" fontAlgn="base" hangingPunct="0">
        <a:spcBef>
          <a:spcPts val="190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419100" indent="38100"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876300" indent="38100"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333500" indent="38100"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1790700" indent="38100"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247900" algn="ctr" rtl="0" fontAlgn="base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6pPr>
      <a:lvl7pPr marL="2705100" algn="ctr" rtl="0" fontAlgn="base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7pPr>
      <a:lvl8pPr marL="3162300" algn="ctr" rtl="0" fontAlgn="base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8pPr>
      <a:lvl9pPr marL="3619500" algn="ctr" rtl="0" fontAlgn="base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F5E410D6-59F7-6043-BBE7-240C98AD2B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17538" y="88900"/>
            <a:ext cx="23134637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 Bold" charset="0"/>
              </a:rPr>
              <a:t>Click to edit Master title style</a:t>
            </a: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E6137967-FE90-A54E-8EF2-D486ADADB4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17538" y="1981200"/>
            <a:ext cx="23134637" cy="1173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Arial" panose="020B0604020202020204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+mj-lt"/>
          <a:ea typeface="+mj-ea"/>
          <a:cs typeface="+mj-cs"/>
          <a:sym typeface="Arial Bol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Arial Bold" charset="0"/>
          <a:ea typeface="Heiti SC Medium" charset="0"/>
          <a:cs typeface="Heiti SC Medium" charset="0"/>
          <a:sym typeface="Arial 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Arial Bold" charset="0"/>
          <a:ea typeface="Heiti SC Medium" charset="0"/>
          <a:cs typeface="Heiti SC Medium" charset="0"/>
          <a:sym typeface="Arial 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Arial Bold" charset="0"/>
          <a:ea typeface="Heiti SC Medium" charset="0"/>
          <a:cs typeface="Heiti SC Medium" charset="0"/>
          <a:sym typeface="Arial 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Arial Bold" charset="0"/>
          <a:ea typeface="Heiti SC Medium" charset="0"/>
          <a:cs typeface="Heiti SC Medium" charset="0"/>
          <a:sym typeface="Arial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Arial Bold" charset="0"/>
          <a:ea typeface="Heiti SC Medium" charset="0"/>
          <a:cs typeface="Heiti SC Medium" charset="0"/>
          <a:sym typeface="Arial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Arial Bold" charset="0"/>
          <a:ea typeface="Heiti SC Medium" charset="0"/>
          <a:cs typeface="Heiti SC Medium" charset="0"/>
          <a:sym typeface="Arial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Arial Bold" charset="0"/>
          <a:ea typeface="Heiti SC Medium" charset="0"/>
          <a:cs typeface="Heiti SC Medium" charset="0"/>
          <a:sym typeface="Arial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Arial Bold" charset="0"/>
          <a:ea typeface="Heiti SC Medium" charset="0"/>
          <a:cs typeface="Heiti SC Medium" charset="0"/>
          <a:sym typeface="Arial Bold" charset="0"/>
        </a:defRPr>
      </a:lvl9pPr>
    </p:titleStyle>
    <p:bodyStyle>
      <a:lvl1pPr marL="457200" indent="-457200" algn="l" rtl="0" eaLnBrk="0" fontAlgn="base" hangingPunct="0">
        <a:lnSpc>
          <a:spcPct val="90000"/>
        </a:lnSpc>
        <a:spcBef>
          <a:spcPts val="2100"/>
        </a:spcBef>
        <a:spcAft>
          <a:spcPct val="0"/>
        </a:spcAft>
        <a:buClr>
          <a:srgbClr val="B9002D"/>
        </a:buClr>
        <a:buSzPct val="100000"/>
        <a:buFont typeface="Wingdings" pitchFamily="2" charset="2"/>
        <a:buChar char="§"/>
        <a:defRPr sz="44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838200" indent="-457200" algn="l" rtl="0" eaLnBrk="0" fontAlgn="base" hangingPunct="0">
        <a:lnSpc>
          <a:spcPct val="90000"/>
        </a:lnSpc>
        <a:spcBef>
          <a:spcPts val="1900"/>
        </a:spcBef>
        <a:spcAft>
          <a:spcPct val="0"/>
        </a:spcAft>
        <a:buClr>
          <a:srgbClr val="B9002D"/>
        </a:buClr>
        <a:buSzPct val="100000"/>
        <a:buFont typeface="Arial" panose="020B0604020202020204" pitchFamily="34" charset="0"/>
        <a:buChar char="-"/>
        <a:defRPr sz="40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524000" indent="-457200" algn="l" rtl="0" eaLnBrk="0" fontAlgn="base" hangingPunct="0">
        <a:lnSpc>
          <a:spcPct val="90000"/>
        </a:lnSpc>
        <a:spcBef>
          <a:spcPts val="1600"/>
        </a:spcBef>
        <a:spcAft>
          <a:spcPct val="0"/>
        </a:spcAft>
        <a:buClr>
          <a:srgbClr val="B9002D"/>
        </a:buClr>
        <a:buSzPct val="100000"/>
        <a:buFont typeface="Arial" panose="020B0604020202020204" pitchFamily="34" charset="0"/>
        <a:buChar char="-"/>
        <a:defRPr sz="40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981200" indent="-457200" algn="l" rtl="0" eaLnBrk="0" fontAlgn="base" hangingPunct="0">
        <a:lnSpc>
          <a:spcPct val="90000"/>
        </a:lnSpc>
        <a:spcBef>
          <a:spcPts val="1300"/>
        </a:spcBef>
        <a:spcAft>
          <a:spcPct val="0"/>
        </a:spcAft>
        <a:buClr>
          <a:srgbClr val="B9002D"/>
        </a:buClr>
        <a:buSzPct val="100000"/>
        <a:buFont typeface="Arial" panose="020B0604020202020204" pitchFamily="34" charset="0"/>
        <a:buChar char="-"/>
        <a:defRPr sz="40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438400" indent="-457200" algn="l" rtl="0" eaLnBrk="0" fontAlgn="base" hangingPunct="0">
        <a:lnSpc>
          <a:spcPct val="90000"/>
        </a:lnSpc>
        <a:spcBef>
          <a:spcPts val="1300"/>
        </a:spcBef>
        <a:spcAft>
          <a:spcPct val="0"/>
        </a:spcAft>
        <a:buClr>
          <a:srgbClr val="B9002D"/>
        </a:buClr>
        <a:buSzPct val="100000"/>
        <a:buFont typeface="Arial" panose="020B0604020202020204" pitchFamily="34" charset="0"/>
        <a:buChar char="-"/>
        <a:defRPr sz="40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895600" indent="-457200" algn="l" rtl="0" fontAlgn="base">
        <a:lnSpc>
          <a:spcPct val="90000"/>
        </a:lnSpc>
        <a:spcBef>
          <a:spcPts val="1300"/>
        </a:spcBef>
        <a:spcAft>
          <a:spcPct val="0"/>
        </a:spcAft>
        <a:buClr>
          <a:srgbClr val="B9002D"/>
        </a:buClr>
        <a:buSzPct val="100000"/>
        <a:buFont typeface="Arial" charset="0"/>
        <a:buChar char="-"/>
        <a:defRPr sz="40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6pPr>
      <a:lvl7pPr marL="3352800" indent="-457200" algn="l" rtl="0" fontAlgn="base">
        <a:lnSpc>
          <a:spcPct val="90000"/>
        </a:lnSpc>
        <a:spcBef>
          <a:spcPts val="1300"/>
        </a:spcBef>
        <a:spcAft>
          <a:spcPct val="0"/>
        </a:spcAft>
        <a:buClr>
          <a:srgbClr val="B9002D"/>
        </a:buClr>
        <a:buSzPct val="100000"/>
        <a:buFont typeface="Arial" charset="0"/>
        <a:buChar char="-"/>
        <a:defRPr sz="40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7pPr>
      <a:lvl8pPr marL="3810000" indent="-457200" algn="l" rtl="0" fontAlgn="base">
        <a:lnSpc>
          <a:spcPct val="90000"/>
        </a:lnSpc>
        <a:spcBef>
          <a:spcPts val="1300"/>
        </a:spcBef>
        <a:spcAft>
          <a:spcPct val="0"/>
        </a:spcAft>
        <a:buClr>
          <a:srgbClr val="B9002D"/>
        </a:buClr>
        <a:buSzPct val="100000"/>
        <a:buFont typeface="Arial" charset="0"/>
        <a:buChar char="-"/>
        <a:defRPr sz="40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8pPr>
      <a:lvl9pPr marL="4267200" indent="-457200" algn="l" rtl="0" fontAlgn="base">
        <a:lnSpc>
          <a:spcPct val="90000"/>
        </a:lnSpc>
        <a:spcBef>
          <a:spcPts val="1300"/>
        </a:spcBef>
        <a:spcAft>
          <a:spcPct val="0"/>
        </a:spcAft>
        <a:buClr>
          <a:srgbClr val="B9002D"/>
        </a:buClr>
        <a:buSzPct val="100000"/>
        <a:buFont typeface="Arial" charset="0"/>
        <a:buChar char="-"/>
        <a:defRPr sz="40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6AF79926-55BB-474A-81DF-91BCFB8E5D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785100" y="0"/>
            <a:ext cx="15290800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 Bold" charset="0"/>
              </a:rPr>
              <a:t>Click to edit Master title style</a:t>
            </a: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620EA194-4AD2-9645-A477-B004817A16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785100" y="7467600"/>
            <a:ext cx="152908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Arial" panose="020B0604020202020204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Arial Bold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Arial Bold" charset="0"/>
          <a:ea typeface="Heiti SC Medium" charset="0"/>
          <a:cs typeface="Heiti SC Medium" charset="0"/>
          <a:sym typeface="Arial Bold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Arial Bold" charset="0"/>
          <a:ea typeface="Heiti SC Medium" charset="0"/>
          <a:cs typeface="Heiti SC Medium" charset="0"/>
          <a:sym typeface="Arial Bold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Arial Bold" charset="0"/>
          <a:ea typeface="Heiti SC Medium" charset="0"/>
          <a:cs typeface="Heiti SC Medium" charset="0"/>
          <a:sym typeface="Arial Bold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Arial Bold" charset="0"/>
          <a:ea typeface="Heiti SC Medium" charset="0"/>
          <a:cs typeface="Heiti SC Medium" charset="0"/>
          <a:sym typeface="Arial Bold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Arial Bold" charset="0"/>
          <a:ea typeface="Heiti SC Medium" charset="0"/>
          <a:cs typeface="Heiti SC Medium" charset="0"/>
          <a:sym typeface="Arial Bold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Arial Bold" charset="0"/>
          <a:ea typeface="Heiti SC Medium" charset="0"/>
          <a:cs typeface="Heiti SC Medium" charset="0"/>
          <a:sym typeface="Arial Bold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Arial Bold" charset="0"/>
          <a:ea typeface="Heiti SC Medium" charset="0"/>
          <a:cs typeface="Heiti SC Medium" charset="0"/>
          <a:sym typeface="Arial Bold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Arial Bold" charset="0"/>
          <a:ea typeface="Heiti SC Medium" charset="0"/>
          <a:cs typeface="Heiti SC Medium" charset="0"/>
          <a:sym typeface="Arial Bold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4572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9144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371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18288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2860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743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200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657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349A33DE-E7DA-FB46-8F8E-3021ACAADC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17538" y="88900"/>
            <a:ext cx="23134637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 Bold" charset="0"/>
              </a:rPr>
              <a:t>Click to edit Master title style</a:t>
            </a: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0DBF33B6-29F4-3547-9618-1C952D6A17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17538" y="1981200"/>
            <a:ext cx="23134637" cy="1173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Arial" panose="020B0604020202020204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Arial Bol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Arial Bold" charset="0"/>
          <a:ea typeface="Heiti SC Medium" charset="0"/>
          <a:cs typeface="Heiti SC Medium" charset="0"/>
          <a:sym typeface="Arial 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Arial Bold" charset="0"/>
          <a:ea typeface="Heiti SC Medium" charset="0"/>
          <a:cs typeface="Heiti SC Medium" charset="0"/>
          <a:sym typeface="Arial 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Arial Bold" charset="0"/>
          <a:ea typeface="Heiti SC Medium" charset="0"/>
          <a:cs typeface="Heiti SC Medium" charset="0"/>
          <a:sym typeface="Arial 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Arial Bold" charset="0"/>
          <a:ea typeface="Heiti SC Medium" charset="0"/>
          <a:cs typeface="Heiti SC Medium" charset="0"/>
          <a:sym typeface="Arial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Arial Bold" charset="0"/>
          <a:ea typeface="Heiti SC Medium" charset="0"/>
          <a:cs typeface="Heiti SC Medium" charset="0"/>
          <a:sym typeface="Arial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Arial Bold" charset="0"/>
          <a:ea typeface="Heiti SC Medium" charset="0"/>
          <a:cs typeface="Heiti SC Medium" charset="0"/>
          <a:sym typeface="Arial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Arial Bold" charset="0"/>
          <a:ea typeface="Heiti SC Medium" charset="0"/>
          <a:cs typeface="Heiti SC Medium" charset="0"/>
          <a:sym typeface="Arial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Arial Bold" charset="0"/>
          <a:ea typeface="Heiti SC Medium" charset="0"/>
          <a:cs typeface="Heiti SC Medium" charset="0"/>
          <a:sym typeface="Arial Bold" charset="0"/>
        </a:defRPr>
      </a:lvl9pPr>
    </p:titleStyle>
    <p:bodyStyle>
      <a:lvl1pPr marL="457200" indent="-457200" algn="l" rtl="0" eaLnBrk="0" fontAlgn="base" hangingPunct="0">
        <a:lnSpc>
          <a:spcPct val="90000"/>
        </a:lnSpc>
        <a:spcBef>
          <a:spcPts val="2100"/>
        </a:spcBef>
        <a:spcAft>
          <a:spcPct val="0"/>
        </a:spcAft>
        <a:buClr>
          <a:srgbClr val="B9002D"/>
        </a:buClr>
        <a:buSzPct val="100000"/>
        <a:buFont typeface="Wingdings" pitchFamily="2" charset="2"/>
        <a:buChar char="§"/>
        <a:defRPr sz="44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838200" indent="-457200" algn="l" rtl="0" eaLnBrk="0" fontAlgn="base" hangingPunct="0">
        <a:lnSpc>
          <a:spcPct val="90000"/>
        </a:lnSpc>
        <a:spcBef>
          <a:spcPts val="1900"/>
        </a:spcBef>
        <a:spcAft>
          <a:spcPct val="0"/>
        </a:spcAft>
        <a:buClr>
          <a:srgbClr val="B9002D"/>
        </a:buClr>
        <a:buSzPct val="100000"/>
        <a:buFont typeface="Arial" panose="020B0604020202020204" pitchFamily="34" charset="0"/>
        <a:buChar char="-"/>
        <a:defRPr sz="40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295400" indent="-457200" algn="l" rtl="0" eaLnBrk="0" fontAlgn="base" hangingPunct="0">
        <a:lnSpc>
          <a:spcPct val="90000"/>
        </a:lnSpc>
        <a:spcBef>
          <a:spcPts val="1600"/>
        </a:spcBef>
        <a:spcAft>
          <a:spcPct val="0"/>
        </a:spcAft>
        <a:buClr>
          <a:srgbClr val="B9002D"/>
        </a:buClr>
        <a:buSzPct val="100000"/>
        <a:buFont typeface="Arial" panose="020B0604020202020204" pitchFamily="34" charset="0"/>
        <a:buChar char="-"/>
        <a:defRPr sz="40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752600" indent="-457200" algn="l" rtl="0" eaLnBrk="0" fontAlgn="base" hangingPunct="0">
        <a:lnSpc>
          <a:spcPct val="90000"/>
        </a:lnSpc>
        <a:spcBef>
          <a:spcPts val="1300"/>
        </a:spcBef>
        <a:spcAft>
          <a:spcPct val="0"/>
        </a:spcAft>
        <a:buClr>
          <a:srgbClr val="B9002D"/>
        </a:buClr>
        <a:buSzPct val="100000"/>
        <a:buFont typeface="Arial" panose="020B0604020202020204" pitchFamily="34" charset="0"/>
        <a:buChar char="-"/>
        <a:defRPr sz="40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209800" indent="-457200" algn="l" rtl="0" eaLnBrk="0" fontAlgn="base" hangingPunct="0">
        <a:lnSpc>
          <a:spcPct val="90000"/>
        </a:lnSpc>
        <a:spcBef>
          <a:spcPts val="1300"/>
        </a:spcBef>
        <a:spcAft>
          <a:spcPct val="0"/>
        </a:spcAft>
        <a:buClr>
          <a:srgbClr val="B9002D"/>
        </a:buClr>
        <a:buSzPct val="100000"/>
        <a:buFont typeface="Arial" panose="020B0604020202020204" pitchFamily="34" charset="0"/>
        <a:buChar char="-"/>
        <a:defRPr sz="40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667000" indent="-457200" algn="l" rtl="0" fontAlgn="base">
        <a:lnSpc>
          <a:spcPct val="90000"/>
        </a:lnSpc>
        <a:spcBef>
          <a:spcPts val="1300"/>
        </a:spcBef>
        <a:spcAft>
          <a:spcPct val="0"/>
        </a:spcAft>
        <a:buClr>
          <a:srgbClr val="B9002D"/>
        </a:buClr>
        <a:buSzPct val="100000"/>
        <a:buFont typeface="Arial" charset="0"/>
        <a:buChar char="-"/>
        <a:defRPr sz="4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124200" indent="-457200" algn="l" rtl="0" fontAlgn="base">
        <a:lnSpc>
          <a:spcPct val="90000"/>
        </a:lnSpc>
        <a:spcBef>
          <a:spcPts val="1300"/>
        </a:spcBef>
        <a:spcAft>
          <a:spcPct val="0"/>
        </a:spcAft>
        <a:buClr>
          <a:srgbClr val="B9002D"/>
        </a:buClr>
        <a:buSzPct val="100000"/>
        <a:buFont typeface="Arial" charset="0"/>
        <a:buChar char="-"/>
        <a:defRPr sz="4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581400" indent="-457200" algn="l" rtl="0" fontAlgn="base">
        <a:lnSpc>
          <a:spcPct val="90000"/>
        </a:lnSpc>
        <a:spcBef>
          <a:spcPts val="1300"/>
        </a:spcBef>
        <a:spcAft>
          <a:spcPct val="0"/>
        </a:spcAft>
        <a:buClr>
          <a:srgbClr val="B9002D"/>
        </a:buClr>
        <a:buSzPct val="100000"/>
        <a:buFont typeface="Arial" charset="0"/>
        <a:buChar char="-"/>
        <a:defRPr sz="4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038600" indent="-457200" algn="l" rtl="0" fontAlgn="base">
        <a:lnSpc>
          <a:spcPct val="90000"/>
        </a:lnSpc>
        <a:spcBef>
          <a:spcPts val="1300"/>
        </a:spcBef>
        <a:spcAft>
          <a:spcPct val="0"/>
        </a:spcAft>
        <a:buClr>
          <a:srgbClr val="B9002D"/>
        </a:buClr>
        <a:buSzPct val="100000"/>
        <a:buFont typeface="Arial" charset="0"/>
        <a:buChar char="-"/>
        <a:defRPr sz="4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7" Type="http://schemas.openxmlformats.org/officeDocument/2006/relationships/image" Target="../media/image15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gif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tiff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2">
            <a:extLst>
              <a:ext uri="{FF2B5EF4-FFF2-40B4-BE49-F238E27FC236}">
                <a16:creationId xmlns:a16="http://schemas.microsoft.com/office/drawing/2014/main" id="{EA5131AB-E96A-F34B-8697-CFDC21EDB7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Reactive microservice end to end from </a:t>
            </a:r>
            <a:r>
              <a:rPr lang="en-US" altLang="en-US" dirty="0" err="1"/>
              <a:t>RxJava</a:t>
            </a:r>
            <a:r>
              <a:rPr lang="en-US" altLang="en-US" dirty="0"/>
              <a:t> to the wire with </a:t>
            </a:r>
            <a:r>
              <a:rPr lang="en-US" altLang="en-US" dirty="0" err="1"/>
              <a:t>gRPC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7170" name="Content Placeholder 3">
            <a:extLst>
              <a:ext uri="{FF2B5EF4-FFF2-40B4-BE49-F238E27FC236}">
                <a16:creationId xmlns:a16="http://schemas.microsoft.com/office/drawing/2014/main" id="{B71F49BC-D46D-1640-802F-91E7C95FD4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Ryan Michela @ Salesforce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D2C6E81B-EFB4-0C48-83D3-43AC069849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is </a:t>
            </a:r>
            <a:r>
              <a:rPr lang="en-US" altLang="en-US" dirty="0" err="1"/>
              <a:t>RxJava</a:t>
            </a:r>
            <a:r>
              <a:rPr lang="en-US" altLang="en-US" dirty="0"/>
              <a:t>?</a:t>
            </a:r>
          </a:p>
        </p:txBody>
      </p:sp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A163F01B-778E-0843-8A25-651286F9D6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API for asynchronous programming with observable streams</a:t>
            </a:r>
          </a:p>
          <a:p>
            <a:endParaRPr lang="en-US" altLang="en-US" dirty="0"/>
          </a:p>
          <a:p>
            <a:r>
              <a:rPr lang="en-US" altLang="en-US" dirty="0"/>
              <a:t>Everything is a stream (Observable)</a:t>
            </a:r>
          </a:p>
          <a:p>
            <a:r>
              <a:rPr lang="en-US" altLang="en-US" dirty="0"/>
              <a:t>Combine, filter, transform</a:t>
            </a:r>
          </a:p>
          <a:p>
            <a:r>
              <a:rPr lang="en-US" altLang="en-US" dirty="0"/>
              <a:t>Subscribe (Observer)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D6B071-3DB8-4D43-B4F0-49013EB0C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8358" y="4696837"/>
            <a:ext cx="5975922" cy="28945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92003F-5CFD-FF4F-9803-15373FA65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6284" y="7032751"/>
            <a:ext cx="5975922" cy="28479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CDC3A3E-C421-B749-9AA6-86996861F7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294624">
            <a:off x="8109958" y="4663928"/>
            <a:ext cx="1016000" cy="1689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443F03-2471-9849-AA8F-E1035FD4CE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23377" y="9191625"/>
            <a:ext cx="1752600" cy="28479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8ED51C-6EB4-D945-AD65-6AD50E5736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15596" y="1062089"/>
            <a:ext cx="2560381" cy="256038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0851875-FC36-D349-AEE2-8F8C8F6F81EE}"/>
              </a:ext>
            </a:extLst>
          </p:cNvPr>
          <p:cNvSpPr/>
          <p:nvPr/>
        </p:nvSpPr>
        <p:spPr bwMode="auto">
          <a:xfrm>
            <a:off x="0" y="88900"/>
            <a:ext cx="24384000" cy="11950700"/>
          </a:xfrm>
          <a:prstGeom prst="rect">
            <a:avLst/>
          </a:prstGeom>
          <a:solidFill>
            <a:schemeClr val="bg1">
              <a:alpha val="76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BC3252-5AC3-2643-B57D-E3DC867F2637}"/>
              </a:ext>
            </a:extLst>
          </p:cNvPr>
          <p:cNvSpPr/>
          <p:nvPr/>
        </p:nvSpPr>
        <p:spPr bwMode="auto">
          <a:xfrm>
            <a:off x="1407819" y="4067328"/>
            <a:ext cx="21716999" cy="5791200"/>
          </a:xfrm>
          <a:prstGeom prst="rect">
            <a:avLst/>
          </a:prstGeom>
          <a:solidFill>
            <a:srgbClr val="FFFF00"/>
          </a:solid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09728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5400" dirty="0" err="1">
                <a:latin typeface="Consolas" panose="020B0609020204030204" pitchFamily="49" charset="0"/>
                <a:cs typeface="Consolas" panose="020B0609020204030204" pitchFamily="49" charset="0"/>
              </a:rPr>
              <a:t>JavaFxObservable.</a:t>
            </a:r>
            <a:r>
              <a:rPr lang="en-US" sz="5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eventsOf</a:t>
            </a:r>
            <a:r>
              <a:rPr lang="en-US" sz="5400" dirty="0">
                <a:latin typeface="Consolas" panose="020B0609020204030204" pitchFamily="49" charset="0"/>
                <a:cs typeface="Consolas" panose="020B0609020204030204" pitchFamily="49" charset="0"/>
              </a:rPr>
              <a:t>(scene, </a:t>
            </a:r>
            <a:r>
              <a:rPr lang="en-US" sz="5400" dirty="0" err="1">
                <a:latin typeface="Consolas" panose="020B0609020204030204" pitchFamily="49" charset="0"/>
                <a:cs typeface="Consolas" panose="020B0609020204030204" pitchFamily="49" charset="0"/>
              </a:rPr>
              <a:t>MouseEvent.CLICK</a:t>
            </a:r>
            <a:r>
              <a:rPr lang="en-US" sz="54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eaLnBrk="1" hangingPunct="1"/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Heiti SC Light" charset="0"/>
                <a:cs typeface="Consolas" panose="020B0609020204030204" pitchFamily="49" charset="0"/>
                <a:sym typeface="Gill Sans" charset="0"/>
              </a:rPr>
              <a:t>	.</a:t>
            </a:r>
            <a:r>
              <a:rPr kumimoji="0" lang="en-US" sz="5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Heiti SC Light" charset="0"/>
                <a:cs typeface="Consolas" panose="020B0609020204030204" pitchFamily="49" charset="0"/>
                <a:sym typeface="Gill Sans" charset="0"/>
              </a:rPr>
              <a:t>debounde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Heiti SC Light" charset="0"/>
                <a:cs typeface="Consolas" panose="020B0609020204030204" pitchFamily="49" charset="0"/>
                <a:sym typeface="Gill Sans" charset="0"/>
              </a:rPr>
              <a:t>(</a:t>
            </a:r>
            <a:r>
              <a:rPr lang="en-US" sz="5400" dirty="0">
                <a:latin typeface="Consolas" panose="020B0609020204030204" pitchFamily="49" charset="0"/>
                <a:ea typeface="Heiti SC Light" charset="0"/>
                <a:cs typeface="Consolas" panose="020B0609020204030204" pitchFamily="49" charset="0"/>
                <a:sym typeface="Gill Sans" charset="0"/>
              </a:rPr>
              <a:t>1, </a:t>
            </a:r>
            <a:r>
              <a:rPr lang="en-US" sz="5400" dirty="0" err="1">
                <a:latin typeface="Consolas" panose="020B0609020204030204" pitchFamily="49" charset="0"/>
                <a:ea typeface="Heiti SC Light" charset="0"/>
                <a:cs typeface="Consolas" panose="020B0609020204030204" pitchFamily="49" charset="0"/>
                <a:sym typeface="Gill Sans" charset="0"/>
              </a:rPr>
              <a:t>TimeUnit.SECONDS</a:t>
            </a:r>
            <a:r>
              <a:rPr lang="en-US" sz="5400" dirty="0">
                <a:latin typeface="Consolas" panose="020B0609020204030204" pitchFamily="49" charset="0"/>
                <a:ea typeface="Heiti SC Light" charset="0"/>
                <a:cs typeface="Consolas" panose="020B0609020204030204" pitchFamily="49" charset="0"/>
                <a:sym typeface="Gill Sans" charset="0"/>
              </a:rPr>
              <a:t>)</a:t>
            </a:r>
          </a:p>
          <a:p>
            <a:pPr eaLnBrk="1" hangingPunct="1"/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Heiti SC Light" charset="0"/>
                <a:cs typeface="Consolas" panose="020B0609020204030204" pitchFamily="49" charset="0"/>
                <a:sym typeface="Gill Sans" charset="0"/>
              </a:rPr>
              <a:t>	.</a:t>
            </a:r>
            <a:r>
              <a:rPr kumimoji="0" lang="en-US" sz="5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Heiti SC Light" charset="0"/>
                <a:cs typeface="Consolas" panose="020B0609020204030204" pitchFamily="49" charset="0"/>
                <a:sym typeface="Gill Sans" charset="0"/>
              </a:rPr>
              <a:t>map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Heiti SC Light" charset="0"/>
                <a:cs typeface="Consolas" panose="020B0609020204030204" pitchFamily="49" charset="0"/>
                <a:sym typeface="Gill Sans" charset="0"/>
              </a:rPr>
              <a:t>(event -&gt; </a:t>
            </a:r>
            <a:r>
              <a:rPr lang="en-US" sz="5400" dirty="0">
                <a:latin typeface="Consolas" panose="020B0609020204030204" pitchFamily="49" charset="0"/>
                <a:ea typeface="Heiti SC Light" charset="0"/>
                <a:cs typeface="Consolas" panose="020B0609020204030204" pitchFamily="49" charset="0"/>
                <a:sym typeface="Gill Sans" charset="0"/>
              </a:rPr>
              <a:t>new </a:t>
            </a:r>
            <a:r>
              <a:rPr lang="en-US" sz="5400" dirty="0" err="1">
                <a:latin typeface="Consolas" panose="020B0609020204030204" pitchFamily="49" charset="0"/>
                <a:ea typeface="Heiti SC Light" charset="0"/>
                <a:cs typeface="Consolas" panose="020B0609020204030204" pitchFamily="49" charset="0"/>
                <a:sym typeface="Gill Sans" charset="0"/>
              </a:rPr>
              <a:t>RobotCommand</a:t>
            </a:r>
            <a:r>
              <a:rPr lang="en-US" sz="5400" dirty="0">
                <a:latin typeface="Consolas" panose="020B0609020204030204" pitchFamily="49" charset="0"/>
                <a:ea typeface="Heiti SC Light" charset="0"/>
                <a:cs typeface="Consolas" panose="020B0609020204030204" pitchFamily="49" charset="0"/>
                <a:sym typeface="Gill Sans" charset="0"/>
              </a:rPr>
              <a:t>(event))</a:t>
            </a:r>
          </a:p>
          <a:p>
            <a:pPr eaLnBrk="1" hangingPunct="1"/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Heiti SC Light" charset="0"/>
                <a:cs typeface="Consolas" panose="020B0609020204030204" pitchFamily="49" charset="0"/>
                <a:sym typeface="Gill Sans" charset="0"/>
              </a:rPr>
              <a:t>	.</a:t>
            </a:r>
            <a:r>
              <a:rPr kumimoji="0" lang="en-US" sz="5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Heiti SC Light" charset="0"/>
                <a:cs typeface="Consolas" panose="020B0609020204030204" pitchFamily="49" charset="0"/>
                <a:sym typeface="Gill Sans" charset="0"/>
              </a:rPr>
              <a:t>subscribe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Heiti SC Light" charset="0"/>
                <a:cs typeface="Consolas" panose="020B0609020204030204" pitchFamily="49" charset="0"/>
                <a:sym typeface="Gill Sans" charset="0"/>
              </a:rPr>
              <a:t>(command -&gt; </a:t>
            </a:r>
            <a:r>
              <a:rPr lang="en-US" sz="5400" dirty="0" err="1">
                <a:latin typeface="Consolas" panose="020B0609020204030204" pitchFamily="49" charset="0"/>
                <a:ea typeface="Heiti SC Light" charset="0"/>
                <a:cs typeface="Consolas" panose="020B0609020204030204" pitchFamily="49" charset="0"/>
                <a:sym typeface="Gill Sans" charset="0"/>
              </a:rPr>
              <a:t>robot.do</a:t>
            </a:r>
            <a:r>
              <a:rPr lang="en-US" sz="5400" dirty="0">
                <a:latin typeface="Consolas" panose="020B0609020204030204" pitchFamily="49" charset="0"/>
                <a:ea typeface="Heiti SC Light" charset="0"/>
                <a:cs typeface="Consolas" panose="020B0609020204030204" pitchFamily="49" charset="0"/>
                <a:sym typeface="Gill Sans" charset="0"/>
              </a:rPr>
              <a:t>(command));</a:t>
            </a:r>
            <a:endParaRPr kumimoji="0" lang="en-US" sz="5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ea typeface="Heiti SC Light" charset="0"/>
              <a:cs typeface="Consolas" panose="020B0609020204030204" pitchFamily="49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60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3">
            <a:extLst>
              <a:ext uri="{FF2B5EF4-FFF2-40B4-BE49-F238E27FC236}">
                <a16:creationId xmlns:a16="http://schemas.microsoft.com/office/drawing/2014/main" id="{A7AB0DDB-A502-9148-B1D9-931673CC8A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1+1=3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1C7EDD07-73BA-2241-804A-16D1D90FE0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50011" y="3962400"/>
            <a:ext cx="7023779" cy="52578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594024-4CD6-2F4C-BB2F-55127D611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5383022"/>
            <a:ext cx="6807200" cy="24165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EB10E9-5358-0F44-85EB-C1A0F810B0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02200" y="4452604"/>
            <a:ext cx="4277391" cy="42773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052A1E-602A-D346-BB93-F03EB11F260A}"/>
              </a:ext>
            </a:extLst>
          </p:cNvPr>
          <p:cNvSpPr txBox="1"/>
          <p:nvPr/>
        </p:nvSpPr>
        <p:spPr>
          <a:xfrm>
            <a:off x="14219409" y="9252857"/>
            <a:ext cx="19543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imgur.com</a:t>
            </a:r>
            <a:r>
              <a:rPr lang="en-US" sz="1000" dirty="0"/>
              <a:t>/gallery/c7NJRa2</a:t>
            </a:r>
          </a:p>
        </p:txBody>
      </p:sp>
    </p:spTree>
    <p:extLst>
      <p:ext uri="{BB962C8B-B14F-4D97-AF65-F5344CB8AC3E}">
        <p14:creationId xmlns:p14="http://schemas.microsoft.com/office/powerpoint/2010/main" val="25415461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1">
            <a:extLst>
              <a:ext uri="{FF2B5EF4-FFF2-40B4-BE49-F238E27FC236}">
                <a16:creationId xmlns:a16="http://schemas.microsoft.com/office/drawing/2014/main" id="{FD9F0C50-C4B0-604D-AE79-AC3A003B9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838200"/>
            <a:ext cx="8610600" cy="8610600"/>
          </a:xfrm>
          <a:prstGeom prst="ellipse">
            <a:avLst/>
          </a:prstGeom>
          <a:solidFill>
            <a:srgbClr val="FF0000">
              <a:alpha val="50195"/>
            </a:srgbClr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0243" name="Oval 4">
            <a:extLst>
              <a:ext uri="{FF2B5EF4-FFF2-40B4-BE49-F238E27FC236}">
                <a16:creationId xmlns:a16="http://schemas.microsoft.com/office/drawing/2014/main" id="{08E0EB2B-4D95-3A49-83D9-6E062888A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3200" y="838200"/>
            <a:ext cx="8610600" cy="8610600"/>
          </a:xfrm>
          <a:prstGeom prst="ellipse">
            <a:avLst/>
          </a:prstGeom>
          <a:solidFill>
            <a:srgbClr val="0070C0">
              <a:alpha val="50195"/>
            </a:srgbClr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0244" name="TextBox 2">
            <a:extLst>
              <a:ext uri="{FF2B5EF4-FFF2-40B4-BE49-F238E27FC236}">
                <a16:creationId xmlns:a16="http://schemas.microsoft.com/office/drawing/2014/main" id="{1E96CAD9-983D-734A-929B-6BE5DF9CC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343400"/>
            <a:ext cx="3657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r>
              <a:rPr lang="en-US" altLang="en-US" dirty="0" err="1"/>
              <a:t>gRPC</a:t>
            </a:r>
            <a:endParaRPr lang="en-US" altLang="en-US" dirty="0"/>
          </a:p>
        </p:txBody>
      </p:sp>
      <p:sp>
        <p:nvSpPr>
          <p:cNvPr id="10245" name="TextBox 6">
            <a:extLst>
              <a:ext uri="{FF2B5EF4-FFF2-40B4-BE49-F238E27FC236}">
                <a16:creationId xmlns:a16="http://schemas.microsoft.com/office/drawing/2014/main" id="{8521F8F8-C8EF-8A44-B30D-34C30203E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30400" y="4343400"/>
            <a:ext cx="4191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r>
              <a:rPr lang="en-US" altLang="en-US" dirty="0" err="1"/>
              <a:t>RxJava</a:t>
            </a:r>
            <a:endParaRPr lang="en-US" alt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74118D8-102F-8540-AF73-CC059A3DA3D1}"/>
              </a:ext>
            </a:extLst>
          </p:cNvPr>
          <p:cNvSpPr/>
          <p:nvPr/>
        </p:nvSpPr>
        <p:spPr bwMode="auto">
          <a:xfrm>
            <a:off x="9144000" y="3181965"/>
            <a:ext cx="5029200" cy="4343400"/>
          </a:xfrm>
          <a:prstGeom prst="roundRect">
            <a:avLst/>
          </a:prstGeom>
          <a:solidFill>
            <a:srgbClr val="FFFF00"/>
          </a:solidFill>
          <a:ln w="1016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Reactive </a:t>
            </a:r>
            <a:r>
              <a:rPr kumimoji="0" lang="en-US" sz="7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gRPC</a:t>
            </a:r>
            <a:endParaRPr kumimoji="0" lang="en-US" sz="7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441E55-2718-3340-AD14-82A26A0266D3}"/>
              </a:ext>
            </a:extLst>
          </p:cNvPr>
          <p:cNvSpPr txBox="1"/>
          <p:nvPr/>
        </p:nvSpPr>
        <p:spPr>
          <a:xfrm>
            <a:off x="1132695" y="9906000"/>
            <a:ext cx="2210432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Protobuf</a:t>
            </a:r>
            <a:r>
              <a:rPr lang="en-US" dirty="0"/>
              <a:t> compiler plugin + new stubs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8B47D6-2298-8543-A76A-EE7B0B3F3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838200"/>
            <a:ext cx="4064000" cy="14427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7255D61-7698-6E4B-813E-509100224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7400" y="282727"/>
            <a:ext cx="2553666" cy="255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33041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75E69C01-3C34-2847-ADA3-F9E1B0B529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38600" y="4343400"/>
            <a:ext cx="15240000" cy="4038600"/>
          </a:xfrm>
        </p:spPr>
        <p:txBody>
          <a:bodyPr/>
          <a:lstStyle/>
          <a:p>
            <a:pPr algn="ctr"/>
            <a:r>
              <a:rPr lang="en-US" altLang="en-US" sz="15000" dirty="0"/>
              <a:t>Questions so far?</a:t>
            </a:r>
          </a:p>
        </p:txBody>
      </p:sp>
    </p:spTree>
    <p:extLst>
      <p:ext uri="{BB962C8B-B14F-4D97-AF65-F5344CB8AC3E}">
        <p14:creationId xmlns:p14="http://schemas.microsoft.com/office/powerpoint/2010/main" val="53911089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55BF258-CE75-7D42-95C4-E55C4AC78747}"/>
              </a:ext>
            </a:extLst>
          </p:cNvPr>
          <p:cNvSpPr txBox="1">
            <a:spLocks/>
          </p:cNvSpPr>
          <p:nvPr/>
        </p:nvSpPr>
        <p:spPr bwMode="auto">
          <a:xfrm>
            <a:off x="617538" y="1981200"/>
            <a:ext cx="23134637" cy="1173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lnSpc>
                <a:spcPct val="90000"/>
              </a:lnSpc>
              <a:spcBef>
                <a:spcPts val="2100"/>
              </a:spcBef>
              <a:spcAft>
                <a:spcPct val="0"/>
              </a:spcAft>
              <a:buClr>
                <a:srgbClr val="B9002D"/>
              </a:buClr>
              <a:buSzPct val="100000"/>
              <a:buFont typeface="Wingdings" pitchFamily="2" charset="2"/>
              <a:buChar char="§"/>
              <a:def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838200" indent="-457200" algn="l" rtl="0" eaLnBrk="0" fontAlgn="base" hangingPunct="0">
              <a:lnSpc>
                <a:spcPct val="90000"/>
              </a:lnSpc>
              <a:spcBef>
                <a:spcPts val="1900"/>
              </a:spcBef>
              <a:spcAft>
                <a:spcPct val="0"/>
              </a:spcAft>
              <a:buClr>
                <a:srgbClr val="B9002D"/>
              </a:buClr>
              <a:buSzPct val="100000"/>
              <a:buFont typeface="Arial" panose="020B0604020202020204" pitchFamily="34" charset="0"/>
              <a:buChar char="-"/>
              <a:defRPr sz="4000">
                <a:solidFill>
                  <a:srgbClr val="FFFFFF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524000" indent="-457200" algn="l" rtl="0" eaLnBrk="0" fontAlgn="base" hangingPunct="0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buClr>
                <a:srgbClr val="B9002D"/>
              </a:buClr>
              <a:buSzPct val="100000"/>
              <a:buFont typeface="Arial" panose="020B0604020202020204" pitchFamily="34" charset="0"/>
              <a:buChar char="-"/>
              <a:defRPr sz="4000">
                <a:solidFill>
                  <a:srgbClr val="FFFFFF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981200" indent="-457200" algn="l" rtl="0" eaLnBrk="0" fontAlgn="base" hangingPunct="0">
              <a:lnSpc>
                <a:spcPct val="90000"/>
              </a:lnSpc>
              <a:spcBef>
                <a:spcPts val="1300"/>
              </a:spcBef>
              <a:spcAft>
                <a:spcPct val="0"/>
              </a:spcAft>
              <a:buClr>
                <a:srgbClr val="B9002D"/>
              </a:buClr>
              <a:buSzPct val="100000"/>
              <a:buFont typeface="Arial" panose="020B0604020202020204" pitchFamily="34" charset="0"/>
              <a:buChar char="-"/>
              <a:defRPr sz="4000">
                <a:solidFill>
                  <a:srgbClr val="FFFFFF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438400" indent="-457200" algn="l" rtl="0" eaLnBrk="0" fontAlgn="base" hangingPunct="0">
              <a:lnSpc>
                <a:spcPct val="90000"/>
              </a:lnSpc>
              <a:spcBef>
                <a:spcPts val="1300"/>
              </a:spcBef>
              <a:spcAft>
                <a:spcPct val="0"/>
              </a:spcAft>
              <a:buClr>
                <a:srgbClr val="B9002D"/>
              </a:buClr>
              <a:buSzPct val="100000"/>
              <a:buFont typeface="Arial" panose="020B0604020202020204" pitchFamily="34" charset="0"/>
              <a:buChar char="-"/>
              <a:defRPr sz="4000">
                <a:solidFill>
                  <a:srgbClr val="FFFFFF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895600" indent="-457200" algn="l" rtl="0" fontAlgn="base">
              <a:lnSpc>
                <a:spcPct val="90000"/>
              </a:lnSpc>
              <a:spcBef>
                <a:spcPts val="1300"/>
              </a:spcBef>
              <a:spcAft>
                <a:spcPct val="0"/>
              </a:spcAft>
              <a:buClr>
                <a:srgbClr val="B9002D"/>
              </a:buClr>
              <a:buSzPct val="100000"/>
              <a:buFont typeface="Arial" charset="0"/>
              <a:buChar char="-"/>
              <a:defRPr sz="4000">
                <a:solidFill>
                  <a:srgbClr val="FFFFFF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3352800" indent="-457200" algn="l" rtl="0" fontAlgn="base">
              <a:lnSpc>
                <a:spcPct val="90000"/>
              </a:lnSpc>
              <a:spcBef>
                <a:spcPts val="1300"/>
              </a:spcBef>
              <a:spcAft>
                <a:spcPct val="0"/>
              </a:spcAft>
              <a:buClr>
                <a:srgbClr val="B9002D"/>
              </a:buClr>
              <a:buSzPct val="100000"/>
              <a:buFont typeface="Arial" charset="0"/>
              <a:buChar char="-"/>
              <a:defRPr sz="4000">
                <a:solidFill>
                  <a:srgbClr val="FFFFFF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810000" indent="-457200" algn="l" rtl="0" fontAlgn="base">
              <a:lnSpc>
                <a:spcPct val="90000"/>
              </a:lnSpc>
              <a:spcBef>
                <a:spcPts val="1300"/>
              </a:spcBef>
              <a:spcAft>
                <a:spcPct val="0"/>
              </a:spcAft>
              <a:buClr>
                <a:srgbClr val="B9002D"/>
              </a:buClr>
              <a:buSzPct val="100000"/>
              <a:buFont typeface="Arial" charset="0"/>
              <a:buChar char="-"/>
              <a:defRPr sz="4000">
                <a:solidFill>
                  <a:srgbClr val="FFFFFF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4267200" indent="-457200" algn="l" rtl="0" fontAlgn="base">
              <a:lnSpc>
                <a:spcPct val="90000"/>
              </a:lnSpc>
              <a:spcBef>
                <a:spcPts val="1300"/>
              </a:spcBef>
              <a:spcAft>
                <a:spcPct val="0"/>
              </a:spcAft>
              <a:buClr>
                <a:srgbClr val="B9002D"/>
              </a:buClr>
              <a:buSzPct val="100000"/>
              <a:buFont typeface="Arial" charset="0"/>
              <a:buChar char="-"/>
              <a:defRPr sz="4000">
                <a:solidFill>
                  <a:srgbClr val="FFFFFF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r>
              <a:rPr lang="en-US" sz="6000" kern="0" dirty="0"/>
              <a:t>Only </a:t>
            </a:r>
            <a:r>
              <a:rPr lang="en-US" sz="6000" kern="0" dirty="0" err="1"/>
              <a:t>gRPC</a:t>
            </a:r>
            <a:endParaRPr lang="en-US" sz="6000" kern="0" dirty="0"/>
          </a:p>
          <a:p>
            <a:r>
              <a:rPr lang="en-US" sz="6000" kern="0" dirty="0"/>
              <a:t>Reactive </a:t>
            </a:r>
            <a:r>
              <a:rPr lang="en-US" sz="6000" kern="0" dirty="0" err="1"/>
              <a:t>gRPC</a:t>
            </a:r>
            <a:endParaRPr lang="en-US" sz="6000" kern="0" dirty="0"/>
          </a:p>
          <a:p>
            <a:endParaRPr lang="en-US" sz="6000" kern="0" dirty="0"/>
          </a:p>
          <a:p>
            <a:r>
              <a:rPr lang="en-US" sz="6000" kern="0" dirty="0" err="1"/>
              <a:t>Protobuf</a:t>
            </a:r>
            <a:r>
              <a:rPr lang="en-US" sz="6000" kern="0" dirty="0"/>
              <a:t> IDL</a:t>
            </a:r>
          </a:p>
          <a:p>
            <a:r>
              <a:rPr lang="en-US" sz="6000" kern="0" dirty="0" err="1"/>
              <a:t>Protoc</a:t>
            </a:r>
            <a:r>
              <a:rPr lang="en-US" sz="6000" kern="0" dirty="0"/>
              <a:t> code generator</a:t>
            </a:r>
          </a:p>
          <a:p>
            <a:endParaRPr lang="en-US" sz="6000" kern="0" dirty="0"/>
          </a:p>
          <a:p>
            <a:r>
              <a:rPr lang="en-US" sz="6000" kern="0" dirty="0"/>
              <a:t>Single&lt;T&gt; and Flowable&lt;T&gt;</a:t>
            </a:r>
          </a:p>
        </p:txBody>
      </p:sp>
      <p:sp>
        <p:nvSpPr>
          <p:cNvPr id="14337" name="Title 1">
            <a:extLst>
              <a:ext uri="{FF2B5EF4-FFF2-40B4-BE49-F238E27FC236}">
                <a16:creationId xmlns:a16="http://schemas.microsoft.com/office/drawing/2014/main" id="{75E69C01-3C34-2847-ADA3-F9E1B0B529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Hello World demo - What will we see?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B2421C-7A5B-4840-9A23-308FABCBD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2400" y="2590800"/>
            <a:ext cx="5866739" cy="20826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B2AB25-7392-6548-80B6-4BBDA1AFFE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65990" y="5925264"/>
            <a:ext cx="3919561" cy="391956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D2C6E81B-EFB4-0C48-83D3-43AC069849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Demo summary</a:t>
            </a:r>
          </a:p>
        </p:txBody>
      </p:sp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A163F01B-778E-0843-8A25-651286F9D6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/>
              <a:t>Hello.proto</a:t>
            </a:r>
            <a:r>
              <a:rPr lang="en-US" altLang="en-US" dirty="0"/>
              <a:t> defines operations and data structures</a:t>
            </a:r>
          </a:p>
          <a:p>
            <a:endParaRPr lang="en-US" altLang="en-US" dirty="0"/>
          </a:p>
          <a:p>
            <a:r>
              <a:rPr lang="en-US" altLang="en-US" dirty="0" err="1"/>
              <a:t>Protoc</a:t>
            </a:r>
            <a:r>
              <a:rPr lang="en-US" altLang="en-US" dirty="0"/>
              <a:t> compiler generates java stubs from proto during build</a:t>
            </a:r>
          </a:p>
          <a:p>
            <a:r>
              <a:rPr lang="en-US" altLang="en-US" dirty="0"/>
              <a:t>Client and server build on generated stubs</a:t>
            </a:r>
          </a:p>
          <a:p>
            <a:endParaRPr lang="en-US" altLang="en-US" dirty="0"/>
          </a:p>
          <a:p>
            <a:r>
              <a:rPr lang="en-US" altLang="en-US" dirty="0"/>
              <a:t>Reactive-</a:t>
            </a:r>
            <a:r>
              <a:rPr lang="en-US" altLang="en-US" dirty="0" err="1"/>
              <a:t>gRPC</a:t>
            </a:r>
            <a:r>
              <a:rPr lang="en-US" altLang="en-US" dirty="0"/>
              <a:t> generates </a:t>
            </a:r>
            <a:r>
              <a:rPr lang="en-US" altLang="en-US" dirty="0" err="1"/>
              <a:t>RxJava</a:t>
            </a:r>
            <a:r>
              <a:rPr lang="en-US" altLang="en-US" dirty="0"/>
              <a:t> stubs, extends </a:t>
            </a:r>
            <a:r>
              <a:rPr lang="en-US" altLang="en-US" dirty="0" err="1"/>
              <a:t>protoc</a:t>
            </a:r>
            <a:r>
              <a:rPr lang="en-US" altLang="en-US" dirty="0"/>
              <a:t> compiler</a:t>
            </a:r>
          </a:p>
          <a:p>
            <a:r>
              <a:rPr lang="en-US" altLang="en-US" dirty="0" err="1"/>
              <a:t>RxJava</a:t>
            </a:r>
            <a:r>
              <a:rPr lang="en-US" altLang="en-US" dirty="0"/>
              <a:t> makes writing streaming services easy</a:t>
            </a:r>
          </a:p>
        </p:txBody>
      </p:sp>
    </p:spTree>
    <p:extLst>
      <p:ext uri="{BB962C8B-B14F-4D97-AF65-F5344CB8AC3E}">
        <p14:creationId xmlns:p14="http://schemas.microsoft.com/office/powerpoint/2010/main" val="39305634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75E69C01-3C34-2847-ADA3-F9E1B0B529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38600" y="4343400"/>
            <a:ext cx="15240000" cy="4038600"/>
          </a:xfrm>
        </p:spPr>
        <p:txBody>
          <a:bodyPr/>
          <a:lstStyle/>
          <a:p>
            <a:pPr algn="ctr"/>
            <a:r>
              <a:rPr lang="en-US" altLang="en-US" sz="15000" dirty="0"/>
              <a:t>Questions so far?</a:t>
            </a:r>
          </a:p>
        </p:txBody>
      </p:sp>
    </p:spTree>
    <p:extLst>
      <p:ext uri="{BB962C8B-B14F-4D97-AF65-F5344CB8AC3E}">
        <p14:creationId xmlns:p14="http://schemas.microsoft.com/office/powerpoint/2010/main" val="106366969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75E69C01-3C34-2847-ADA3-F9E1B0B529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Backpressure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1EF1BD-0B36-3740-ADCB-5F0A8C51D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6000" dirty="0"/>
              <a:t>How downstream consumers signal to producers to slow down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80D274-95AE-124A-B728-5F60544B6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4191667"/>
            <a:ext cx="9144000" cy="68397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CE179B-93F6-2545-A4A6-1AA4CE9D2BE8}"/>
              </a:ext>
            </a:extLst>
          </p:cNvPr>
          <p:cNvSpPr txBox="1"/>
          <p:nvPr/>
        </p:nvSpPr>
        <p:spPr>
          <a:xfrm>
            <a:off x="14109507" y="11031379"/>
            <a:ext cx="21210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https://</a:t>
            </a:r>
            <a:r>
              <a:rPr lang="en-US" sz="1000" dirty="0" err="1">
                <a:solidFill>
                  <a:schemeClr val="bg1"/>
                </a:solidFill>
              </a:rPr>
              <a:t>cheezburger.com</a:t>
            </a:r>
            <a:r>
              <a:rPr lang="en-US" sz="1000" dirty="0">
                <a:solidFill>
                  <a:schemeClr val="bg1"/>
                </a:solidFill>
              </a:rPr>
              <a:t>/7944963840</a:t>
            </a:r>
          </a:p>
        </p:txBody>
      </p:sp>
    </p:spTree>
    <p:extLst>
      <p:ext uri="{BB962C8B-B14F-4D97-AF65-F5344CB8AC3E}">
        <p14:creationId xmlns:p14="http://schemas.microsoft.com/office/powerpoint/2010/main" val="143669990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F92FF-9208-9947-BDC3-F913C152B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Backpressure Strategies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230113-AB5B-8A43-8846-A65347862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951" y="3124200"/>
            <a:ext cx="3810000" cy="381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9E364E-4C2A-AF49-B7E5-4EA5A9F72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0306" y="3987853"/>
            <a:ext cx="5866739" cy="20826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C79C18-A564-DC48-8BE4-350ABDBA81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2400" y="3124200"/>
            <a:ext cx="3919561" cy="3919561"/>
          </a:xfrm>
          <a:prstGeom prst="rect">
            <a:avLst/>
          </a:prstGeom>
        </p:spPr>
      </p:pic>
      <p:sp>
        <p:nvSpPr>
          <p:cNvPr id="7" name="Left-Right Arrow 6">
            <a:extLst>
              <a:ext uri="{FF2B5EF4-FFF2-40B4-BE49-F238E27FC236}">
                <a16:creationId xmlns:a16="http://schemas.microsoft.com/office/drawing/2014/main" id="{C90B497C-7D74-2F49-8633-8825C40B4065}"/>
              </a:ext>
            </a:extLst>
          </p:cNvPr>
          <p:cNvSpPr/>
          <p:nvPr/>
        </p:nvSpPr>
        <p:spPr bwMode="auto">
          <a:xfrm>
            <a:off x="5630528" y="4439174"/>
            <a:ext cx="3124200" cy="1289611"/>
          </a:xfrm>
          <a:prstGeom prst="leftRightArrow">
            <a:avLst/>
          </a:prstGeom>
          <a:solidFill>
            <a:srgbClr val="FFFF00"/>
          </a:solidFill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8" name="Left-Right Arrow 7">
            <a:extLst>
              <a:ext uri="{FF2B5EF4-FFF2-40B4-BE49-F238E27FC236}">
                <a16:creationId xmlns:a16="http://schemas.microsoft.com/office/drawing/2014/main" id="{266D4E4F-25F6-004B-93FB-2430555ECC3A}"/>
              </a:ext>
            </a:extLst>
          </p:cNvPr>
          <p:cNvSpPr/>
          <p:nvPr/>
        </p:nvSpPr>
        <p:spPr bwMode="auto">
          <a:xfrm>
            <a:off x="15592622" y="4384393"/>
            <a:ext cx="3124200" cy="1289611"/>
          </a:xfrm>
          <a:prstGeom prst="leftRightArrow">
            <a:avLst/>
          </a:prstGeom>
          <a:solidFill>
            <a:srgbClr val="FFFF00"/>
          </a:solidFill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F682A1C9-87BB-5C42-B5ED-E727E8BB2CE4}"/>
              </a:ext>
            </a:extLst>
          </p:cNvPr>
          <p:cNvSpPr/>
          <p:nvPr/>
        </p:nvSpPr>
        <p:spPr bwMode="auto">
          <a:xfrm rot="16200000">
            <a:off x="11253810" y="-3031323"/>
            <a:ext cx="1485900" cy="22326602"/>
          </a:xfrm>
          <a:prstGeom prst="leftBrace">
            <a:avLst>
              <a:gd name="adj1" fmla="val 8333"/>
              <a:gd name="adj2" fmla="val 50000"/>
            </a:avLst>
          </a:prstGeom>
          <a:noFill/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BD94C4-A025-4649-ABCB-974CA6B3B3E7}"/>
              </a:ext>
            </a:extLst>
          </p:cNvPr>
          <p:cNvSpPr txBox="1"/>
          <p:nvPr/>
        </p:nvSpPr>
        <p:spPr>
          <a:xfrm>
            <a:off x="7841295" y="9180245"/>
            <a:ext cx="868712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Reactive </a:t>
            </a:r>
            <a:r>
              <a:rPr lang="en-US" dirty="0" err="1"/>
              <a:t>gRPC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11733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1779E77-54B8-6847-A862-BA3511D44E83}"/>
              </a:ext>
            </a:extLst>
          </p:cNvPr>
          <p:cNvSpPr txBox="1"/>
          <p:nvPr/>
        </p:nvSpPr>
        <p:spPr>
          <a:xfrm>
            <a:off x="4572000" y="4343400"/>
            <a:ext cx="605595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Producer?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2D499D-BC00-664D-B210-3DBFFDDDA7F3}"/>
              </a:ext>
            </a:extLst>
          </p:cNvPr>
          <p:cNvSpPr txBox="1"/>
          <p:nvPr/>
        </p:nvSpPr>
        <p:spPr>
          <a:xfrm>
            <a:off x="11811000" y="7239000"/>
            <a:ext cx="682430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Consumer?</a:t>
            </a:r>
          </a:p>
        </p:txBody>
      </p:sp>
    </p:spTree>
    <p:extLst>
      <p:ext uri="{BB962C8B-B14F-4D97-AF65-F5344CB8AC3E}">
        <p14:creationId xmlns:p14="http://schemas.microsoft.com/office/powerpoint/2010/main" val="373222192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>
            <a:extLst>
              <a:ext uri="{FF2B5EF4-FFF2-40B4-BE49-F238E27FC236}">
                <a16:creationId xmlns:a16="http://schemas.microsoft.com/office/drawing/2014/main" id="{E13BEB12-E57E-E642-9342-6FB500033D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Let’s poll the room</a:t>
            </a:r>
          </a:p>
        </p:txBody>
      </p:sp>
      <p:sp>
        <p:nvSpPr>
          <p:cNvPr id="8194" name="Oval 1">
            <a:extLst>
              <a:ext uri="{FF2B5EF4-FFF2-40B4-BE49-F238E27FC236}">
                <a16:creationId xmlns:a16="http://schemas.microsoft.com/office/drawing/2014/main" id="{66007CF6-A26C-5B4D-9D5F-3E0712F51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438400"/>
            <a:ext cx="8610600" cy="8610600"/>
          </a:xfrm>
          <a:prstGeom prst="ellipse">
            <a:avLst/>
          </a:prstGeom>
          <a:solidFill>
            <a:srgbClr val="FF0000">
              <a:alpha val="50195"/>
            </a:srgbClr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8195" name="TextBox 2">
            <a:extLst>
              <a:ext uri="{FF2B5EF4-FFF2-40B4-BE49-F238E27FC236}">
                <a16:creationId xmlns:a16="http://schemas.microsoft.com/office/drawing/2014/main" id="{62D146C6-5150-6D4E-B014-933E53CC3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835650"/>
            <a:ext cx="3657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r>
              <a:rPr lang="en-US" altLang="en-US"/>
              <a:t>gRPC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D2C6E81B-EFB4-0C48-83D3-43AC069849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HTTP/2 backpressure and flow control</a:t>
            </a:r>
          </a:p>
        </p:txBody>
      </p:sp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A163F01B-778E-0843-8A25-651286F9D6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Stream-based flow control – per stream and per connection</a:t>
            </a:r>
          </a:p>
          <a:p>
            <a:r>
              <a:rPr lang="en-US" altLang="en-US" dirty="0"/>
              <a:t>Initial flow control window size 65,535 bytes</a:t>
            </a:r>
          </a:p>
          <a:p>
            <a:r>
              <a:rPr lang="en-US" altLang="en-US" dirty="0"/>
              <a:t>Producer stops when window closes</a:t>
            </a:r>
          </a:p>
          <a:p>
            <a:r>
              <a:rPr lang="en-US" altLang="en-US" dirty="0"/>
              <a:t>Consumer asks for more bytes by sending a </a:t>
            </a:r>
            <a:r>
              <a:rPr lang="en-US" altLang="en-US" dirty="0">
                <a:latin typeface="Courier" pitchFamily="2" charset="0"/>
              </a:rPr>
              <a:t>WINDOW_UPDATE </a:t>
            </a:r>
            <a:r>
              <a:rPr lang="en-US" altLang="en-US" dirty="0"/>
              <a:t>frame</a:t>
            </a:r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39841435-B3FA-7C49-A0FB-15C0457F2D47}"/>
              </a:ext>
            </a:extLst>
          </p:cNvPr>
          <p:cNvSpPr/>
          <p:nvPr/>
        </p:nvSpPr>
        <p:spPr bwMode="auto">
          <a:xfrm>
            <a:off x="7197498" y="8610600"/>
            <a:ext cx="9982200" cy="1366157"/>
          </a:xfrm>
          <a:prstGeom prst="rightArrow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BYTES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8FE9228-FFBD-7F4F-8298-3C0AC61F78AB}"/>
              </a:ext>
            </a:extLst>
          </p:cNvPr>
          <p:cNvSpPr/>
          <p:nvPr/>
        </p:nvSpPr>
        <p:spPr bwMode="auto">
          <a:xfrm>
            <a:off x="3657600" y="8382000"/>
            <a:ext cx="3276600" cy="350520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Flow Control Window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Producer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12822A4-AA6F-D74B-B0B6-B1A643F98166}"/>
              </a:ext>
            </a:extLst>
          </p:cNvPr>
          <p:cNvSpPr/>
          <p:nvPr/>
        </p:nvSpPr>
        <p:spPr bwMode="auto">
          <a:xfrm>
            <a:off x="17435512" y="8382000"/>
            <a:ext cx="3276600" cy="350520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Flow Control Window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Consumer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4" name="Left Arrow 3">
            <a:extLst>
              <a:ext uri="{FF2B5EF4-FFF2-40B4-BE49-F238E27FC236}">
                <a16:creationId xmlns:a16="http://schemas.microsoft.com/office/drawing/2014/main" id="{A6EE3350-1180-BF47-B3F4-42D6FED304E9}"/>
              </a:ext>
            </a:extLst>
          </p:cNvPr>
          <p:cNvSpPr/>
          <p:nvPr/>
        </p:nvSpPr>
        <p:spPr bwMode="auto">
          <a:xfrm>
            <a:off x="7197498" y="10134600"/>
            <a:ext cx="9982200" cy="1219200"/>
          </a:xfrm>
          <a:prstGeom prst="leftArrow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WINDOW_UPDATE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9B47D0-30B7-274C-B9D5-A7F39ED75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2661" y="609600"/>
            <a:ext cx="19304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753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9DF570F-5DEE-884D-9D71-6BDE77407C8D}"/>
              </a:ext>
            </a:extLst>
          </p:cNvPr>
          <p:cNvCxnSpPr/>
          <p:nvPr/>
        </p:nvCxnSpPr>
        <p:spPr bwMode="auto">
          <a:xfrm>
            <a:off x="990600" y="10287000"/>
            <a:ext cx="22021800" cy="0"/>
          </a:xfrm>
          <a:prstGeom prst="line">
            <a:avLst/>
          </a:prstGeom>
          <a:solidFill>
            <a:srgbClr val="BBE0E3"/>
          </a:solid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7409" name="Title 1">
            <a:extLst>
              <a:ext uri="{FF2B5EF4-FFF2-40B4-BE49-F238E27FC236}">
                <a16:creationId xmlns:a16="http://schemas.microsoft.com/office/drawing/2014/main" id="{D2C6E81B-EFB4-0C48-83D3-43AC069849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gRPC</a:t>
            </a:r>
            <a:r>
              <a:rPr lang="en-US" altLang="en-US" dirty="0"/>
              <a:t> backpressure and flow control</a:t>
            </a:r>
          </a:p>
        </p:txBody>
      </p:sp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A163F01B-778E-0843-8A25-651286F9D6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ln w="76200">
            <a:noFill/>
            <a:prstDash val="solid"/>
          </a:ln>
        </p:spPr>
        <p:txBody>
          <a:bodyPr/>
          <a:lstStyle/>
          <a:p>
            <a:r>
              <a:rPr lang="en-US" altLang="en-US" dirty="0"/>
              <a:t>Message-based flow control over HTTP/2</a:t>
            </a:r>
          </a:p>
          <a:p>
            <a:r>
              <a:rPr lang="en-US" altLang="en-US" b="1" dirty="0"/>
              <a:t>Producer</a:t>
            </a:r>
            <a:endParaRPr lang="en-US" b="1" dirty="0">
              <a:effectLst/>
            </a:endParaRPr>
          </a:p>
          <a:p>
            <a:pPr lvl="1"/>
            <a:r>
              <a:rPr lang="en-US" sz="4400" dirty="0" err="1">
                <a:latin typeface="Courier" pitchFamily="2" charset="0"/>
              </a:rPr>
              <a:t>OnReadyHandler</a:t>
            </a:r>
            <a:r>
              <a:rPr lang="en-US" sz="4400" dirty="0"/>
              <a:t> produces and serializes proto messages until HTTP/2 flow control window is exhausted or there are no more messages to send</a:t>
            </a:r>
          </a:p>
          <a:p>
            <a:pPr lvl="1"/>
            <a:r>
              <a:rPr lang="en-US" sz="4400" dirty="0">
                <a:latin typeface="Courier" pitchFamily="2" charset="0"/>
              </a:rPr>
              <a:t>WINDOW_UPDATE </a:t>
            </a:r>
            <a:r>
              <a:rPr lang="en-US" sz="4400" dirty="0"/>
              <a:t>frames from consumer re-trigger </a:t>
            </a:r>
            <a:r>
              <a:rPr lang="en-US" sz="4400" dirty="0" err="1">
                <a:latin typeface="Courier" pitchFamily="2" charset="0"/>
              </a:rPr>
              <a:t>OnReadyHandler</a:t>
            </a:r>
            <a:endParaRPr lang="en-US" altLang="en-US" dirty="0">
              <a:latin typeface="Courier" pitchFamily="2" charset="0"/>
            </a:endParaRPr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8FE9228-FFBD-7F4F-8298-3C0AC61F78AB}"/>
              </a:ext>
            </a:extLst>
          </p:cNvPr>
          <p:cNvSpPr/>
          <p:nvPr/>
        </p:nvSpPr>
        <p:spPr bwMode="auto">
          <a:xfrm>
            <a:off x="5857478" y="10439400"/>
            <a:ext cx="3276600" cy="144780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Flow Control Window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12822A4-AA6F-D74B-B0B6-B1A643F98166}"/>
              </a:ext>
            </a:extLst>
          </p:cNvPr>
          <p:cNvSpPr/>
          <p:nvPr/>
        </p:nvSpPr>
        <p:spPr bwMode="auto">
          <a:xfrm>
            <a:off x="14325600" y="10439400"/>
            <a:ext cx="3276600" cy="144780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Flow Control Window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A64483-FF9E-2041-A52C-2D9778B5AB21}"/>
              </a:ext>
            </a:extLst>
          </p:cNvPr>
          <p:cNvSpPr txBox="1"/>
          <p:nvPr/>
        </p:nvSpPr>
        <p:spPr>
          <a:xfrm>
            <a:off x="687727" y="10369372"/>
            <a:ext cx="31662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HTTP/2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DAD8C24-E5AB-9B41-A08F-FA0E88A17677}"/>
              </a:ext>
            </a:extLst>
          </p:cNvPr>
          <p:cNvSpPr/>
          <p:nvPr/>
        </p:nvSpPr>
        <p:spPr bwMode="auto">
          <a:xfrm>
            <a:off x="2270852" y="7499173"/>
            <a:ext cx="3810000" cy="144780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Producer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OnReady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 Handler</a:t>
            </a:r>
          </a:p>
        </p:txBody>
      </p:sp>
      <p:sp>
        <p:nvSpPr>
          <p:cNvPr id="9" name="Bent Arrow 8">
            <a:extLst>
              <a:ext uri="{FF2B5EF4-FFF2-40B4-BE49-F238E27FC236}">
                <a16:creationId xmlns:a16="http://schemas.microsoft.com/office/drawing/2014/main" id="{F3022EFE-23CF-FB4E-9998-1BA6CF1040A7}"/>
              </a:ext>
            </a:extLst>
          </p:cNvPr>
          <p:cNvSpPr/>
          <p:nvPr/>
        </p:nvSpPr>
        <p:spPr bwMode="auto">
          <a:xfrm rot="5400000">
            <a:off x="6629400" y="8140701"/>
            <a:ext cx="1828800" cy="1689100"/>
          </a:xfrm>
          <a:prstGeom prst="bentArrow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B015DA-D308-0742-B4D8-2DF20D940C45}"/>
              </a:ext>
            </a:extLst>
          </p:cNvPr>
          <p:cNvSpPr txBox="1"/>
          <p:nvPr/>
        </p:nvSpPr>
        <p:spPr>
          <a:xfrm>
            <a:off x="2380175" y="9506635"/>
            <a:ext cx="1473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Ready?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56F18DE-5C75-7444-AD5C-1FB3764EF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9694" y="626953"/>
            <a:ext cx="2972481" cy="10552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6608057-E6AA-4C42-ABB1-807D2CF58506}"/>
              </a:ext>
            </a:extLst>
          </p:cNvPr>
          <p:cNvSpPr txBox="1"/>
          <p:nvPr/>
        </p:nvSpPr>
        <p:spPr>
          <a:xfrm>
            <a:off x="8405811" y="8806544"/>
            <a:ext cx="3483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onNext</a:t>
            </a:r>
            <a:r>
              <a:rPr lang="en-US" sz="3600" dirty="0"/>
              <a:t>(message)</a:t>
            </a:r>
          </a:p>
        </p:txBody>
      </p:sp>
      <p:sp>
        <p:nvSpPr>
          <p:cNvPr id="12" name="Bent Arrow 11">
            <a:extLst>
              <a:ext uri="{FF2B5EF4-FFF2-40B4-BE49-F238E27FC236}">
                <a16:creationId xmlns:a16="http://schemas.microsoft.com/office/drawing/2014/main" id="{9606E7B0-1128-A54F-A503-7A5405415E2A}"/>
              </a:ext>
            </a:extLst>
          </p:cNvPr>
          <p:cNvSpPr/>
          <p:nvPr/>
        </p:nvSpPr>
        <p:spPr bwMode="auto">
          <a:xfrm rot="16200000">
            <a:off x="3783806" y="9262480"/>
            <a:ext cx="1828800" cy="1689100"/>
          </a:xfrm>
          <a:prstGeom prst="bentArrow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7336C493-3879-1E49-B2A5-EFF68CCA306C}"/>
              </a:ext>
            </a:extLst>
          </p:cNvPr>
          <p:cNvSpPr/>
          <p:nvPr/>
        </p:nvSpPr>
        <p:spPr bwMode="auto">
          <a:xfrm>
            <a:off x="9372601" y="10411229"/>
            <a:ext cx="4648200" cy="713971"/>
          </a:xfrm>
          <a:prstGeom prst="rightArrow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BYTES</a:t>
            </a:r>
          </a:p>
        </p:txBody>
      </p:sp>
      <p:sp>
        <p:nvSpPr>
          <p:cNvPr id="22" name="Left Arrow 21">
            <a:extLst>
              <a:ext uri="{FF2B5EF4-FFF2-40B4-BE49-F238E27FC236}">
                <a16:creationId xmlns:a16="http://schemas.microsoft.com/office/drawing/2014/main" id="{67BA80AB-F33B-CD4E-8880-5F7A86499F84}"/>
              </a:ext>
            </a:extLst>
          </p:cNvPr>
          <p:cNvSpPr/>
          <p:nvPr/>
        </p:nvSpPr>
        <p:spPr bwMode="auto">
          <a:xfrm>
            <a:off x="9372601" y="11097630"/>
            <a:ext cx="4648200" cy="637170"/>
          </a:xfrm>
          <a:prstGeom prst="leftArrow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WINDOW_UPDATE</a:t>
            </a:r>
          </a:p>
        </p:txBody>
      </p:sp>
    </p:spTree>
    <p:extLst>
      <p:ext uri="{BB962C8B-B14F-4D97-AF65-F5344CB8AC3E}">
        <p14:creationId xmlns:p14="http://schemas.microsoft.com/office/powerpoint/2010/main" val="21923485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/>
      <p:bldP spid="10" grpId="0"/>
      <p:bldP spid="12" grpId="0" animBg="1"/>
      <p:bldP spid="21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D2C6E81B-EFB4-0C48-83D3-43AC069849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gRPC</a:t>
            </a:r>
            <a:r>
              <a:rPr lang="en-US" altLang="en-US" dirty="0"/>
              <a:t> backpressure and flow control</a:t>
            </a:r>
          </a:p>
        </p:txBody>
      </p:sp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A163F01B-778E-0843-8A25-651286F9D6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Message-based flow control over HTTP/2</a:t>
            </a:r>
          </a:p>
          <a:p>
            <a:r>
              <a:rPr lang="en-US" altLang="en-US" b="1" dirty="0"/>
              <a:t>Consumer</a:t>
            </a:r>
            <a:endParaRPr lang="en-US" b="1" dirty="0">
              <a:effectLst/>
            </a:endParaRPr>
          </a:p>
          <a:p>
            <a:pPr lvl="1"/>
            <a:r>
              <a:rPr lang="en-US" sz="4400" dirty="0"/>
              <a:t>Consumer calls </a:t>
            </a:r>
            <a:r>
              <a:rPr lang="en-US" sz="4400" dirty="0">
                <a:latin typeface="Courier" pitchFamily="2" charset="0"/>
              </a:rPr>
              <a:t>request()</a:t>
            </a:r>
          </a:p>
          <a:p>
            <a:pPr lvl="1"/>
            <a:r>
              <a:rPr lang="en-US" sz="4400" dirty="0" err="1"/>
              <a:t>gRPC</a:t>
            </a:r>
            <a:r>
              <a:rPr lang="en-US" sz="4400" dirty="0"/>
              <a:t> deserializes messages and calls </a:t>
            </a:r>
            <a:r>
              <a:rPr lang="en-US" sz="4400" dirty="0" err="1">
                <a:latin typeface="Courier" pitchFamily="2" charset="0"/>
              </a:rPr>
              <a:t>onNext</a:t>
            </a:r>
            <a:r>
              <a:rPr lang="en-US" sz="4400" dirty="0">
                <a:latin typeface="Courier" pitchFamily="2" charset="0"/>
              </a:rPr>
              <a:t>() </a:t>
            </a:r>
          </a:p>
          <a:p>
            <a:pPr lvl="1"/>
            <a:r>
              <a:rPr lang="en-US" sz="4400" dirty="0" err="1"/>
              <a:t>gRPC</a:t>
            </a:r>
            <a:r>
              <a:rPr lang="en-US" sz="4400" dirty="0"/>
              <a:t> sends </a:t>
            </a:r>
            <a:r>
              <a:rPr lang="en-US" sz="4400" dirty="0">
                <a:latin typeface="Courier" pitchFamily="2" charset="0"/>
              </a:rPr>
              <a:t>WINDOW_UPDATE </a:t>
            </a:r>
            <a:r>
              <a:rPr lang="en-US" sz="4400" dirty="0"/>
              <a:t>frames to receive more bytes</a:t>
            </a:r>
          </a:p>
          <a:p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8FE9228-FFBD-7F4F-8298-3C0AC61F78AB}"/>
              </a:ext>
            </a:extLst>
          </p:cNvPr>
          <p:cNvSpPr/>
          <p:nvPr/>
        </p:nvSpPr>
        <p:spPr bwMode="auto">
          <a:xfrm>
            <a:off x="5857478" y="10439400"/>
            <a:ext cx="3276600" cy="144780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Flow Control Window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12822A4-AA6F-D74B-B0B6-B1A643F98166}"/>
              </a:ext>
            </a:extLst>
          </p:cNvPr>
          <p:cNvSpPr/>
          <p:nvPr/>
        </p:nvSpPr>
        <p:spPr bwMode="auto">
          <a:xfrm>
            <a:off x="14325600" y="10439400"/>
            <a:ext cx="3276600" cy="144780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Flow Control Window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9DF570F-5DEE-884D-9D71-6BDE77407C8D}"/>
              </a:ext>
            </a:extLst>
          </p:cNvPr>
          <p:cNvCxnSpPr/>
          <p:nvPr/>
        </p:nvCxnSpPr>
        <p:spPr bwMode="auto">
          <a:xfrm>
            <a:off x="990600" y="10287000"/>
            <a:ext cx="22021800" cy="0"/>
          </a:xfrm>
          <a:prstGeom prst="line">
            <a:avLst/>
          </a:prstGeom>
          <a:solidFill>
            <a:srgbClr val="BBE0E3"/>
          </a:solid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DAD8C24-E5AB-9B41-A08F-FA0E88A17677}"/>
              </a:ext>
            </a:extLst>
          </p:cNvPr>
          <p:cNvSpPr/>
          <p:nvPr/>
        </p:nvSpPr>
        <p:spPr bwMode="auto">
          <a:xfrm>
            <a:off x="2270852" y="7499173"/>
            <a:ext cx="3810000" cy="144780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Producer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OnReady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 Handler</a:t>
            </a:r>
          </a:p>
        </p:txBody>
      </p:sp>
      <p:sp>
        <p:nvSpPr>
          <p:cNvPr id="9" name="Bent Arrow 8">
            <a:extLst>
              <a:ext uri="{FF2B5EF4-FFF2-40B4-BE49-F238E27FC236}">
                <a16:creationId xmlns:a16="http://schemas.microsoft.com/office/drawing/2014/main" id="{F3022EFE-23CF-FB4E-9998-1BA6CF1040A7}"/>
              </a:ext>
            </a:extLst>
          </p:cNvPr>
          <p:cNvSpPr/>
          <p:nvPr/>
        </p:nvSpPr>
        <p:spPr bwMode="auto">
          <a:xfrm rot="5400000">
            <a:off x="6629400" y="8140701"/>
            <a:ext cx="1828800" cy="1689100"/>
          </a:xfrm>
          <a:prstGeom prst="bentArrow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12" name="Bent Arrow 11">
            <a:extLst>
              <a:ext uri="{FF2B5EF4-FFF2-40B4-BE49-F238E27FC236}">
                <a16:creationId xmlns:a16="http://schemas.microsoft.com/office/drawing/2014/main" id="{9606E7B0-1128-A54F-A503-7A5405415E2A}"/>
              </a:ext>
            </a:extLst>
          </p:cNvPr>
          <p:cNvSpPr/>
          <p:nvPr/>
        </p:nvSpPr>
        <p:spPr bwMode="auto">
          <a:xfrm rot="16200000">
            <a:off x="3783806" y="9262480"/>
            <a:ext cx="1828800" cy="1689100"/>
          </a:xfrm>
          <a:prstGeom prst="bentArrow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608057-E6AA-4C42-ABB1-807D2CF58506}"/>
              </a:ext>
            </a:extLst>
          </p:cNvPr>
          <p:cNvSpPr txBox="1"/>
          <p:nvPr/>
        </p:nvSpPr>
        <p:spPr>
          <a:xfrm>
            <a:off x="8405811" y="8806544"/>
            <a:ext cx="3483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onNext</a:t>
            </a:r>
            <a:r>
              <a:rPr lang="en-US" sz="3600" dirty="0"/>
              <a:t>(message)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B015DA-D308-0742-B4D8-2DF20D940C45}"/>
              </a:ext>
            </a:extLst>
          </p:cNvPr>
          <p:cNvSpPr txBox="1"/>
          <p:nvPr/>
        </p:nvSpPr>
        <p:spPr>
          <a:xfrm>
            <a:off x="2380175" y="9506635"/>
            <a:ext cx="1473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Ready?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2D2899C-CDCA-E448-AC18-61970721992B}"/>
              </a:ext>
            </a:extLst>
          </p:cNvPr>
          <p:cNvSpPr/>
          <p:nvPr/>
        </p:nvSpPr>
        <p:spPr bwMode="auto">
          <a:xfrm>
            <a:off x="18341383" y="7681909"/>
            <a:ext cx="3810000" cy="144780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Consumer</a:t>
            </a:r>
          </a:p>
        </p:txBody>
      </p:sp>
      <p:sp>
        <p:nvSpPr>
          <p:cNvPr id="16" name="Bent Arrow 15">
            <a:extLst>
              <a:ext uri="{FF2B5EF4-FFF2-40B4-BE49-F238E27FC236}">
                <a16:creationId xmlns:a16="http://schemas.microsoft.com/office/drawing/2014/main" id="{D915F357-4D41-E640-A843-FD5006B34CD2}"/>
              </a:ext>
            </a:extLst>
          </p:cNvPr>
          <p:cNvSpPr/>
          <p:nvPr/>
        </p:nvSpPr>
        <p:spPr bwMode="auto">
          <a:xfrm>
            <a:off x="16166938" y="8180838"/>
            <a:ext cx="1828800" cy="1689100"/>
          </a:xfrm>
          <a:prstGeom prst="bentArrow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17" name="Bent Arrow 16">
            <a:extLst>
              <a:ext uri="{FF2B5EF4-FFF2-40B4-BE49-F238E27FC236}">
                <a16:creationId xmlns:a16="http://schemas.microsoft.com/office/drawing/2014/main" id="{4C3686D6-54F1-0F40-BD46-7E5994D047F2}"/>
              </a:ext>
            </a:extLst>
          </p:cNvPr>
          <p:cNvSpPr/>
          <p:nvPr/>
        </p:nvSpPr>
        <p:spPr bwMode="auto">
          <a:xfrm rot="10800000">
            <a:off x="18007919" y="9594850"/>
            <a:ext cx="1828800" cy="1689100"/>
          </a:xfrm>
          <a:prstGeom prst="bentArrow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A5A210-A3D8-E447-9748-A288BF388AC7}"/>
              </a:ext>
            </a:extLst>
          </p:cNvPr>
          <p:cNvSpPr txBox="1"/>
          <p:nvPr/>
        </p:nvSpPr>
        <p:spPr>
          <a:xfrm>
            <a:off x="13570665" y="7681909"/>
            <a:ext cx="3483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onNext</a:t>
            </a:r>
            <a:r>
              <a:rPr lang="en-US" sz="3600" dirty="0"/>
              <a:t>(message)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AFA09D-34AF-5141-9CB3-0A6C39F23FFD}"/>
              </a:ext>
            </a:extLst>
          </p:cNvPr>
          <p:cNvSpPr txBox="1"/>
          <p:nvPr/>
        </p:nvSpPr>
        <p:spPr>
          <a:xfrm>
            <a:off x="19713141" y="11004834"/>
            <a:ext cx="1892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request()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915DE2F-BEC5-4E45-BAE9-605A94CAC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79694" y="626953"/>
            <a:ext cx="2972481" cy="105523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5BB22C6-87A8-CF47-83FA-A06139019DF8}"/>
              </a:ext>
            </a:extLst>
          </p:cNvPr>
          <p:cNvSpPr/>
          <p:nvPr/>
        </p:nvSpPr>
        <p:spPr bwMode="auto">
          <a:xfrm>
            <a:off x="1981200" y="7086600"/>
            <a:ext cx="9908257" cy="4876800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A64483-FF9E-2041-A52C-2D9778B5AB21}"/>
              </a:ext>
            </a:extLst>
          </p:cNvPr>
          <p:cNvSpPr txBox="1"/>
          <p:nvPr/>
        </p:nvSpPr>
        <p:spPr>
          <a:xfrm>
            <a:off x="687727" y="10369372"/>
            <a:ext cx="31662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HTTP/2</a:t>
            </a:r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BECE471C-352A-224C-A455-26ACB41E25E6}"/>
              </a:ext>
            </a:extLst>
          </p:cNvPr>
          <p:cNvSpPr/>
          <p:nvPr/>
        </p:nvSpPr>
        <p:spPr bwMode="auto">
          <a:xfrm>
            <a:off x="9372601" y="10411229"/>
            <a:ext cx="4648200" cy="713971"/>
          </a:xfrm>
          <a:prstGeom prst="rightArrow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BYTES</a:t>
            </a:r>
          </a:p>
        </p:txBody>
      </p:sp>
      <p:sp>
        <p:nvSpPr>
          <p:cNvPr id="22" name="Left Arrow 21">
            <a:extLst>
              <a:ext uri="{FF2B5EF4-FFF2-40B4-BE49-F238E27FC236}">
                <a16:creationId xmlns:a16="http://schemas.microsoft.com/office/drawing/2014/main" id="{E99068E5-877B-5D41-9814-E7B4208D1749}"/>
              </a:ext>
            </a:extLst>
          </p:cNvPr>
          <p:cNvSpPr/>
          <p:nvPr/>
        </p:nvSpPr>
        <p:spPr bwMode="auto">
          <a:xfrm>
            <a:off x="9372601" y="11097630"/>
            <a:ext cx="4648200" cy="637170"/>
          </a:xfrm>
          <a:prstGeom prst="leftArrow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WINDOW_UPDATE</a:t>
            </a:r>
          </a:p>
        </p:txBody>
      </p:sp>
    </p:spTree>
    <p:extLst>
      <p:ext uri="{BB962C8B-B14F-4D97-AF65-F5344CB8AC3E}">
        <p14:creationId xmlns:p14="http://schemas.microsoft.com/office/powerpoint/2010/main" val="11064632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D2C6E81B-EFB4-0C48-83D3-43AC069849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RxJava</a:t>
            </a:r>
            <a:r>
              <a:rPr lang="en-US" altLang="en-US" dirty="0"/>
              <a:t> backpressure and flow control</a:t>
            </a:r>
          </a:p>
        </p:txBody>
      </p:sp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A163F01B-778E-0843-8A25-651286F9D6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Message-based flow control over Java method invocations</a:t>
            </a:r>
          </a:p>
          <a:p>
            <a:r>
              <a:rPr lang="en-US" altLang="en-US" dirty="0"/>
              <a:t>Consumer calls request()</a:t>
            </a:r>
          </a:p>
          <a:p>
            <a:r>
              <a:rPr lang="en-US" altLang="en-US" dirty="0"/>
              <a:t>Producer calls </a:t>
            </a:r>
            <a:r>
              <a:rPr lang="en-US" altLang="en-US" dirty="0" err="1"/>
              <a:t>onNext</a:t>
            </a:r>
            <a:r>
              <a:rPr lang="en-US" altLang="en-US" dirty="0"/>
              <a:t>()</a:t>
            </a:r>
          </a:p>
          <a:p>
            <a:r>
              <a:rPr lang="en-US" altLang="en-US" dirty="0"/>
              <a:t>Intermediate operators propagate both calls</a:t>
            </a:r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39841435-B3FA-7C49-A0FB-15C0457F2D47}"/>
              </a:ext>
            </a:extLst>
          </p:cNvPr>
          <p:cNvSpPr/>
          <p:nvPr/>
        </p:nvSpPr>
        <p:spPr bwMode="auto">
          <a:xfrm>
            <a:off x="4486045" y="9911442"/>
            <a:ext cx="2600555" cy="1366157"/>
          </a:xfrm>
          <a:prstGeom prst="rightArrow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onNext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()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8FE9228-FFBD-7F4F-8298-3C0AC61F78AB}"/>
              </a:ext>
            </a:extLst>
          </p:cNvPr>
          <p:cNvSpPr/>
          <p:nvPr/>
        </p:nvSpPr>
        <p:spPr bwMode="auto">
          <a:xfrm>
            <a:off x="913492" y="8382000"/>
            <a:ext cx="3276600" cy="350520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Producer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Observable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12822A4-AA6F-D74B-B0B6-B1A643F98166}"/>
              </a:ext>
            </a:extLst>
          </p:cNvPr>
          <p:cNvSpPr/>
          <p:nvPr/>
        </p:nvSpPr>
        <p:spPr bwMode="auto">
          <a:xfrm>
            <a:off x="20402891" y="8382000"/>
            <a:ext cx="3276600" cy="350520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Consumer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Observer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4" name="Left Arrow 3">
            <a:extLst>
              <a:ext uri="{FF2B5EF4-FFF2-40B4-BE49-F238E27FC236}">
                <a16:creationId xmlns:a16="http://schemas.microsoft.com/office/drawing/2014/main" id="{A6EE3350-1180-BF47-B3F4-42D6FED304E9}"/>
              </a:ext>
            </a:extLst>
          </p:cNvPr>
          <p:cNvSpPr/>
          <p:nvPr/>
        </p:nvSpPr>
        <p:spPr bwMode="auto">
          <a:xfrm>
            <a:off x="4486045" y="8839200"/>
            <a:ext cx="2600555" cy="1219200"/>
          </a:xfrm>
          <a:prstGeom prst="leftArrow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request()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EC971F3-12FA-0646-A8B2-2FC9598BED2E}"/>
              </a:ext>
            </a:extLst>
          </p:cNvPr>
          <p:cNvSpPr/>
          <p:nvPr/>
        </p:nvSpPr>
        <p:spPr bwMode="auto">
          <a:xfrm>
            <a:off x="7409958" y="8382000"/>
            <a:ext cx="3276600" cy="350520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Operator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Map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F4CE45F-05B7-5D4B-9C2A-3B1371B73CAB}"/>
              </a:ext>
            </a:extLst>
          </p:cNvPr>
          <p:cNvSpPr/>
          <p:nvPr/>
        </p:nvSpPr>
        <p:spPr bwMode="auto">
          <a:xfrm>
            <a:off x="13906424" y="8382000"/>
            <a:ext cx="3276600" cy="350520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Operator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Reduce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9A698D0D-1306-D141-B263-DA386B36F18E}"/>
              </a:ext>
            </a:extLst>
          </p:cNvPr>
          <p:cNvSpPr/>
          <p:nvPr/>
        </p:nvSpPr>
        <p:spPr bwMode="auto">
          <a:xfrm>
            <a:off x="11009916" y="9911442"/>
            <a:ext cx="2600555" cy="1366157"/>
          </a:xfrm>
          <a:prstGeom prst="rightArrow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onNext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()</a:t>
            </a:r>
          </a:p>
        </p:txBody>
      </p:sp>
      <p:sp>
        <p:nvSpPr>
          <p:cNvPr id="14" name="Left Arrow 13">
            <a:extLst>
              <a:ext uri="{FF2B5EF4-FFF2-40B4-BE49-F238E27FC236}">
                <a16:creationId xmlns:a16="http://schemas.microsoft.com/office/drawing/2014/main" id="{D31CEF81-3BAD-1E45-93BB-A8F33CA4FB30}"/>
              </a:ext>
            </a:extLst>
          </p:cNvPr>
          <p:cNvSpPr/>
          <p:nvPr/>
        </p:nvSpPr>
        <p:spPr bwMode="auto">
          <a:xfrm>
            <a:off x="11009916" y="8839200"/>
            <a:ext cx="2600555" cy="1219200"/>
          </a:xfrm>
          <a:prstGeom prst="leftArrow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request()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A5BDA22B-F3BB-3A45-A1B0-928AB285EA32}"/>
              </a:ext>
            </a:extLst>
          </p:cNvPr>
          <p:cNvSpPr/>
          <p:nvPr/>
        </p:nvSpPr>
        <p:spPr bwMode="auto">
          <a:xfrm>
            <a:off x="17492680" y="9889671"/>
            <a:ext cx="2600555" cy="1366157"/>
          </a:xfrm>
          <a:prstGeom prst="rightArrow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onNext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()</a:t>
            </a:r>
          </a:p>
        </p:txBody>
      </p:sp>
      <p:sp>
        <p:nvSpPr>
          <p:cNvPr id="16" name="Left Arrow 15">
            <a:extLst>
              <a:ext uri="{FF2B5EF4-FFF2-40B4-BE49-F238E27FC236}">
                <a16:creationId xmlns:a16="http://schemas.microsoft.com/office/drawing/2014/main" id="{624C282B-93D2-5D4A-9668-2F9C9187B6CC}"/>
              </a:ext>
            </a:extLst>
          </p:cNvPr>
          <p:cNvSpPr/>
          <p:nvPr/>
        </p:nvSpPr>
        <p:spPr bwMode="auto">
          <a:xfrm>
            <a:off x="17492680" y="8817429"/>
            <a:ext cx="2600555" cy="1219200"/>
          </a:xfrm>
          <a:prstGeom prst="leftArrow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request()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1245AFD-22BC-8A4E-93F1-13F343C7D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6264" y="533400"/>
            <a:ext cx="1985911" cy="198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05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D2C6E81B-EFB4-0C48-83D3-43AC069849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Reactive-</a:t>
            </a:r>
            <a:r>
              <a:rPr lang="en-US" altLang="en-US" dirty="0" err="1"/>
              <a:t>gRPC</a:t>
            </a:r>
            <a:r>
              <a:rPr lang="en-US" altLang="en-US" dirty="0"/>
              <a:t> backpressure and flow control</a:t>
            </a:r>
          </a:p>
        </p:txBody>
      </p:sp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A163F01B-778E-0843-8A25-651286F9D6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7538" y="1981200"/>
            <a:ext cx="23134637" cy="988287"/>
          </a:xfrm>
        </p:spPr>
        <p:txBody>
          <a:bodyPr/>
          <a:lstStyle/>
          <a:p>
            <a:r>
              <a:rPr lang="en-US" altLang="en-US" dirty="0"/>
              <a:t>Message-based flow control over </a:t>
            </a:r>
            <a:r>
              <a:rPr lang="en-US" altLang="en-US" dirty="0" err="1"/>
              <a:t>RxJava</a:t>
            </a:r>
            <a:r>
              <a:rPr lang="en-US" altLang="en-US" dirty="0"/>
              <a:t> over </a:t>
            </a:r>
            <a:r>
              <a:rPr lang="en-US" altLang="en-US" dirty="0" err="1"/>
              <a:t>gRPC</a:t>
            </a:r>
            <a:r>
              <a:rPr lang="en-US" altLang="en-US" dirty="0"/>
              <a:t> over HTTP/2</a:t>
            </a:r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39841435-B3FA-7C49-A0FB-15C0457F2D47}"/>
              </a:ext>
            </a:extLst>
          </p:cNvPr>
          <p:cNvSpPr/>
          <p:nvPr/>
        </p:nvSpPr>
        <p:spPr bwMode="auto">
          <a:xfrm>
            <a:off x="11199342" y="10744200"/>
            <a:ext cx="1354626" cy="1143000"/>
          </a:xfrm>
          <a:prstGeom prst="rightArrow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8FE9228-FFBD-7F4F-8298-3C0AC61F78AB}"/>
              </a:ext>
            </a:extLst>
          </p:cNvPr>
          <p:cNvSpPr/>
          <p:nvPr/>
        </p:nvSpPr>
        <p:spPr bwMode="auto">
          <a:xfrm>
            <a:off x="7684021" y="10439400"/>
            <a:ext cx="3276600" cy="144780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Flow Control Window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12822A4-AA6F-D74B-B0B6-B1A643F98166}"/>
              </a:ext>
            </a:extLst>
          </p:cNvPr>
          <p:cNvSpPr/>
          <p:nvPr/>
        </p:nvSpPr>
        <p:spPr bwMode="auto">
          <a:xfrm>
            <a:off x="12672017" y="10439400"/>
            <a:ext cx="3276600" cy="144780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Flow Control Window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9DF570F-5DEE-884D-9D71-6BDE77407C8D}"/>
              </a:ext>
            </a:extLst>
          </p:cNvPr>
          <p:cNvCxnSpPr/>
          <p:nvPr/>
        </p:nvCxnSpPr>
        <p:spPr bwMode="auto">
          <a:xfrm>
            <a:off x="990600" y="10287000"/>
            <a:ext cx="22021800" cy="0"/>
          </a:xfrm>
          <a:prstGeom prst="line">
            <a:avLst/>
          </a:prstGeom>
          <a:solidFill>
            <a:srgbClr val="BBE0E3"/>
          </a:solid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2A64483-FF9E-2041-A52C-2D9778B5AB21}"/>
              </a:ext>
            </a:extLst>
          </p:cNvPr>
          <p:cNvSpPr txBox="1"/>
          <p:nvPr/>
        </p:nvSpPr>
        <p:spPr>
          <a:xfrm>
            <a:off x="687727" y="10369372"/>
            <a:ext cx="31662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HTTP/2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DAD8C24-E5AB-9B41-A08F-FA0E88A17677}"/>
              </a:ext>
            </a:extLst>
          </p:cNvPr>
          <p:cNvSpPr/>
          <p:nvPr/>
        </p:nvSpPr>
        <p:spPr bwMode="auto">
          <a:xfrm>
            <a:off x="4097395" y="8007351"/>
            <a:ext cx="3810000" cy="939622"/>
          </a:xfrm>
          <a:prstGeom prst="roundRect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OnReady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 Handler</a:t>
            </a:r>
          </a:p>
        </p:txBody>
      </p:sp>
      <p:sp>
        <p:nvSpPr>
          <p:cNvPr id="9" name="Bent Arrow 8">
            <a:extLst>
              <a:ext uri="{FF2B5EF4-FFF2-40B4-BE49-F238E27FC236}">
                <a16:creationId xmlns:a16="http://schemas.microsoft.com/office/drawing/2014/main" id="{F3022EFE-23CF-FB4E-9998-1BA6CF1040A7}"/>
              </a:ext>
            </a:extLst>
          </p:cNvPr>
          <p:cNvSpPr/>
          <p:nvPr/>
        </p:nvSpPr>
        <p:spPr bwMode="auto">
          <a:xfrm rot="5400000">
            <a:off x="8455943" y="8140701"/>
            <a:ext cx="1828800" cy="1689100"/>
          </a:xfrm>
          <a:prstGeom prst="bentArrow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12" name="Bent Arrow 11">
            <a:extLst>
              <a:ext uri="{FF2B5EF4-FFF2-40B4-BE49-F238E27FC236}">
                <a16:creationId xmlns:a16="http://schemas.microsoft.com/office/drawing/2014/main" id="{9606E7B0-1128-A54F-A503-7A5405415E2A}"/>
              </a:ext>
            </a:extLst>
          </p:cNvPr>
          <p:cNvSpPr/>
          <p:nvPr/>
        </p:nvSpPr>
        <p:spPr bwMode="auto">
          <a:xfrm rot="16200000">
            <a:off x="5610349" y="9262480"/>
            <a:ext cx="1828800" cy="1689100"/>
          </a:xfrm>
          <a:prstGeom prst="bentArrow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608057-E6AA-4C42-ABB1-807D2CF58506}"/>
              </a:ext>
            </a:extLst>
          </p:cNvPr>
          <p:cNvSpPr txBox="1"/>
          <p:nvPr/>
        </p:nvSpPr>
        <p:spPr>
          <a:xfrm>
            <a:off x="7664751" y="8869464"/>
            <a:ext cx="1935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onNext</a:t>
            </a:r>
            <a:r>
              <a:rPr lang="en-US" sz="3600" dirty="0"/>
              <a:t>()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B015DA-D308-0742-B4D8-2DF20D940C45}"/>
              </a:ext>
            </a:extLst>
          </p:cNvPr>
          <p:cNvSpPr txBox="1"/>
          <p:nvPr/>
        </p:nvSpPr>
        <p:spPr>
          <a:xfrm>
            <a:off x="4206718" y="9506635"/>
            <a:ext cx="1473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Ready?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2D2899C-CDCA-E448-AC18-61970721992B}"/>
              </a:ext>
            </a:extLst>
          </p:cNvPr>
          <p:cNvSpPr/>
          <p:nvPr/>
        </p:nvSpPr>
        <p:spPr bwMode="auto">
          <a:xfrm>
            <a:off x="16609648" y="7994740"/>
            <a:ext cx="3810000" cy="939622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Consumer</a:t>
            </a:r>
          </a:p>
        </p:txBody>
      </p:sp>
      <p:sp>
        <p:nvSpPr>
          <p:cNvPr id="16" name="Bent Arrow 15">
            <a:extLst>
              <a:ext uri="{FF2B5EF4-FFF2-40B4-BE49-F238E27FC236}">
                <a16:creationId xmlns:a16="http://schemas.microsoft.com/office/drawing/2014/main" id="{D915F357-4D41-E640-A843-FD5006B34CD2}"/>
              </a:ext>
            </a:extLst>
          </p:cNvPr>
          <p:cNvSpPr/>
          <p:nvPr/>
        </p:nvSpPr>
        <p:spPr bwMode="auto">
          <a:xfrm>
            <a:off x="14513355" y="8180838"/>
            <a:ext cx="1828800" cy="1689100"/>
          </a:xfrm>
          <a:prstGeom prst="bentArrow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17" name="Bent Arrow 16">
            <a:extLst>
              <a:ext uri="{FF2B5EF4-FFF2-40B4-BE49-F238E27FC236}">
                <a16:creationId xmlns:a16="http://schemas.microsoft.com/office/drawing/2014/main" id="{4C3686D6-54F1-0F40-BD46-7E5994D047F2}"/>
              </a:ext>
            </a:extLst>
          </p:cNvPr>
          <p:cNvSpPr/>
          <p:nvPr/>
        </p:nvSpPr>
        <p:spPr bwMode="auto">
          <a:xfrm rot="10800000">
            <a:off x="16354336" y="9271730"/>
            <a:ext cx="1828800" cy="2012220"/>
          </a:xfrm>
          <a:prstGeom prst="bentArrow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A5A210-A3D8-E447-9748-A288BF388AC7}"/>
              </a:ext>
            </a:extLst>
          </p:cNvPr>
          <p:cNvSpPr txBox="1"/>
          <p:nvPr/>
        </p:nvSpPr>
        <p:spPr>
          <a:xfrm>
            <a:off x="12923855" y="8037294"/>
            <a:ext cx="1935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onNext</a:t>
            </a:r>
            <a:r>
              <a:rPr lang="en-US" sz="3600" dirty="0"/>
              <a:t>()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AFA09D-34AF-5141-9CB3-0A6C39F23FFD}"/>
              </a:ext>
            </a:extLst>
          </p:cNvPr>
          <p:cNvSpPr txBox="1"/>
          <p:nvPr/>
        </p:nvSpPr>
        <p:spPr>
          <a:xfrm>
            <a:off x="18059558" y="11004834"/>
            <a:ext cx="1892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request()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884F68-120D-E24C-871D-CDF70888864C}"/>
              </a:ext>
            </a:extLst>
          </p:cNvPr>
          <p:cNvCxnSpPr/>
          <p:nvPr/>
        </p:nvCxnSpPr>
        <p:spPr bwMode="auto">
          <a:xfrm>
            <a:off x="990600" y="7772400"/>
            <a:ext cx="22021800" cy="0"/>
          </a:xfrm>
          <a:prstGeom prst="line">
            <a:avLst/>
          </a:prstGeom>
          <a:solidFill>
            <a:srgbClr val="BBE0E3"/>
          </a:solid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B79AD60-0623-5143-877A-4B454570B41D}"/>
              </a:ext>
            </a:extLst>
          </p:cNvPr>
          <p:cNvSpPr txBox="1"/>
          <p:nvPr/>
        </p:nvSpPr>
        <p:spPr>
          <a:xfrm>
            <a:off x="709642" y="7715071"/>
            <a:ext cx="22621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/>
              <a:t>gRPC</a:t>
            </a:r>
            <a:endParaRPr lang="en-US" sz="720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D4E7311-2184-594A-8E45-447C22624197}"/>
              </a:ext>
            </a:extLst>
          </p:cNvPr>
          <p:cNvSpPr/>
          <p:nvPr/>
        </p:nvSpPr>
        <p:spPr bwMode="auto">
          <a:xfrm>
            <a:off x="4097395" y="3282859"/>
            <a:ext cx="3810000" cy="825681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Observable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D9C3D3B1-C783-E945-B925-7DB8EE78FB23}"/>
              </a:ext>
            </a:extLst>
          </p:cNvPr>
          <p:cNvSpPr/>
          <p:nvPr/>
        </p:nvSpPr>
        <p:spPr bwMode="auto">
          <a:xfrm>
            <a:off x="4097395" y="5645105"/>
            <a:ext cx="3810000" cy="825681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Operator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4" name="Up Arrow 3">
            <a:extLst>
              <a:ext uri="{FF2B5EF4-FFF2-40B4-BE49-F238E27FC236}">
                <a16:creationId xmlns:a16="http://schemas.microsoft.com/office/drawing/2014/main" id="{C1E05E0B-8414-0043-ABAD-37B1CD27DFDC}"/>
              </a:ext>
            </a:extLst>
          </p:cNvPr>
          <p:cNvSpPr/>
          <p:nvPr/>
        </p:nvSpPr>
        <p:spPr bwMode="auto">
          <a:xfrm>
            <a:off x="5029200" y="4271101"/>
            <a:ext cx="612648" cy="1152144"/>
          </a:xfrm>
          <a:prstGeom prst="upArrow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07A30ACF-F0F2-3248-9802-E6DA5831E44A}"/>
              </a:ext>
            </a:extLst>
          </p:cNvPr>
          <p:cNvSpPr/>
          <p:nvPr/>
        </p:nvSpPr>
        <p:spPr bwMode="auto">
          <a:xfrm>
            <a:off x="6245352" y="4354197"/>
            <a:ext cx="612648" cy="1152144"/>
          </a:xfrm>
          <a:prstGeom prst="downArrow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945ABA4-EE75-C744-8975-8C7E5A13B4CA}"/>
              </a:ext>
            </a:extLst>
          </p:cNvPr>
          <p:cNvSpPr txBox="1"/>
          <p:nvPr/>
        </p:nvSpPr>
        <p:spPr>
          <a:xfrm>
            <a:off x="6858000" y="4191000"/>
            <a:ext cx="1935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onNext</a:t>
            </a:r>
            <a:r>
              <a:rPr lang="en-US" sz="3600" dirty="0"/>
              <a:t>()</a:t>
            </a:r>
          </a:p>
        </p:txBody>
      </p:sp>
      <p:sp>
        <p:nvSpPr>
          <p:cNvPr id="28" name="Up Arrow 27">
            <a:extLst>
              <a:ext uri="{FF2B5EF4-FFF2-40B4-BE49-F238E27FC236}">
                <a16:creationId xmlns:a16="http://schemas.microsoft.com/office/drawing/2014/main" id="{314298E4-13E8-EE45-8E9C-651056B209D5}"/>
              </a:ext>
            </a:extLst>
          </p:cNvPr>
          <p:cNvSpPr/>
          <p:nvPr/>
        </p:nvSpPr>
        <p:spPr bwMode="auto">
          <a:xfrm>
            <a:off x="5029200" y="6547373"/>
            <a:ext cx="612648" cy="1152144"/>
          </a:xfrm>
          <a:prstGeom prst="upArrow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29" name="Down Arrow 28">
            <a:extLst>
              <a:ext uri="{FF2B5EF4-FFF2-40B4-BE49-F238E27FC236}">
                <a16:creationId xmlns:a16="http://schemas.microsoft.com/office/drawing/2014/main" id="{BBB23D8E-94BD-074D-92F2-73DC33753D3A}"/>
              </a:ext>
            </a:extLst>
          </p:cNvPr>
          <p:cNvSpPr/>
          <p:nvPr/>
        </p:nvSpPr>
        <p:spPr bwMode="auto">
          <a:xfrm>
            <a:off x="6245352" y="6630469"/>
            <a:ext cx="612648" cy="1152144"/>
          </a:xfrm>
          <a:prstGeom prst="downArrow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A7C1FD7-5622-DD4A-9DB1-4AC6539961AE}"/>
              </a:ext>
            </a:extLst>
          </p:cNvPr>
          <p:cNvSpPr txBox="1"/>
          <p:nvPr/>
        </p:nvSpPr>
        <p:spPr>
          <a:xfrm>
            <a:off x="3337347" y="7040141"/>
            <a:ext cx="1892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request()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641699D-F382-014A-94DB-7CD1FC34F406}"/>
              </a:ext>
            </a:extLst>
          </p:cNvPr>
          <p:cNvSpPr/>
          <p:nvPr/>
        </p:nvSpPr>
        <p:spPr bwMode="auto">
          <a:xfrm>
            <a:off x="16609648" y="3238176"/>
            <a:ext cx="3810000" cy="825681"/>
          </a:xfrm>
          <a:prstGeom prst="roundRect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Observer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A95C5B5C-22D5-D744-85DD-48866FC34A7F}"/>
              </a:ext>
            </a:extLst>
          </p:cNvPr>
          <p:cNvSpPr/>
          <p:nvPr/>
        </p:nvSpPr>
        <p:spPr bwMode="auto">
          <a:xfrm>
            <a:off x="16609648" y="5600422"/>
            <a:ext cx="3810000" cy="825681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Operator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34" name="Up Arrow 33">
            <a:extLst>
              <a:ext uri="{FF2B5EF4-FFF2-40B4-BE49-F238E27FC236}">
                <a16:creationId xmlns:a16="http://schemas.microsoft.com/office/drawing/2014/main" id="{1554629B-80C0-0C44-89BB-6DE5A3CFB0EB}"/>
              </a:ext>
            </a:extLst>
          </p:cNvPr>
          <p:cNvSpPr/>
          <p:nvPr/>
        </p:nvSpPr>
        <p:spPr bwMode="auto">
          <a:xfrm>
            <a:off x="17541453" y="4226418"/>
            <a:ext cx="612648" cy="1152144"/>
          </a:xfrm>
          <a:prstGeom prst="upArrow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35" name="Down Arrow 34">
            <a:extLst>
              <a:ext uri="{FF2B5EF4-FFF2-40B4-BE49-F238E27FC236}">
                <a16:creationId xmlns:a16="http://schemas.microsoft.com/office/drawing/2014/main" id="{DB141D31-6967-9744-A2FB-0C3AEF3A6486}"/>
              </a:ext>
            </a:extLst>
          </p:cNvPr>
          <p:cNvSpPr/>
          <p:nvPr/>
        </p:nvSpPr>
        <p:spPr bwMode="auto">
          <a:xfrm>
            <a:off x="18757605" y="4309514"/>
            <a:ext cx="612648" cy="1152144"/>
          </a:xfrm>
          <a:prstGeom prst="downArrow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141C5D2-E3D8-1B41-B8DA-B004E32A1A28}"/>
              </a:ext>
            </a:extLst>
          </p:cNvPr>
          <p:cNvSpPr txBox="1"/>
          <p:nvPr/>
        </p:nvSpPr>
        <p:spPr>
          <a:xfrm>
            <a:off x="19367551" y="4191000"/>
            <a:ext cx="1892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request()</a:t>
            </a:r>
          </a:p>
        </p:txBody>
      </p:sp>
      <p:sp>
        <p:nvSpPr>
          <p:cNvPr id="38" name="Up Arrow 37">
            <a:extLst>
              <a:ext uri="{FF2B5EF4-FFF2-40B4-BE49-F238E27FC236}">
                <a16:creationId xmlns:a16="http://schemas.microsoft.com/office/drawing/2014/main" id="{ECD1CA1C-A6F7-9240-84B3-232D927A826C}"/>
              </a:ext>
            </a:extLst>
          </p:cNvPr>
          <p:cNvSpPr/>
          <p:nvPr/>
        </p:nvSpPr>
        <p:spPr bwMode="auto">
          <a:xfrm>
            <a:off x="17541453" y="6502690"/>
            <a:ext cx="612648" cy="1152144"/>
          </a:xfrm>
          <a:prstGeom prst="upArrow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39" name="Down Arrow 38">
            <a:extLst>
              <a:ext uri="{FF2B5EF4-FFF2-40B4-BE49-F238E27FC236}">
                <a16:creationId xmlns:a16="http://schemas.microsoft.com/office/drawing/2014/main" id="{974BF59E-A505-3640-9D6B-889E9FE819DA}"/>
              </a:ext>
            </a:extLst>
          </p:cNvPr>
          <p:cNvSpPr/>
          <p:nvPr/>
        </p:nvSpPr>
        <p:spPr bwMode="auto">
          <a:xfrm>
            <a:off x="18757605" y="6585786"/>
            <a:ext cx="612648" cy="1152144"/>
          </a:xfrm>
          <a:prstGeom prst="downArrow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43C6A20-9ECD-AA4E-BBD7-E2649F4C90AD}"/>
              </a:ext>
            </a:extLst>
          </p:cNvPr>
          <p:cNvSpPr txBox="1"/>
          <p:nvPr/>
        </p:nvSpPr>
        <p:spPr>
          <a:xfrm>
            <a:off x="15590855" y="6973669"/>
            <a:ext cx="1935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onNext</a:t>
            </a:r>
            <a:r>
              <a:rPr lang="en-US" sz="3600" dirty="0"/>
              <a:t>()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67FEEF9-45D1-E942-9BD2-BA119EB4FC31}"/>
              </a:ext>
            </a:extLst>
          </p:cNvPr>
          <p:cNvSpPr txBox="1"/>
          <p:nvPr/>
        </p:nvSpPr>
        <p:spPr>
          <a:xfrm>
            <a:off x="790037" y="3037699"/>
            <a:ext cx="25951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/>
              <a:t>RxJava</a:t>
            </a:r>
            <a:endParaRPr lang="en-US" sz="7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762E1A-B0E0-7348-B6FA-4564C16CC1CC}"/>
              </a:ext>
            </a:extLst>
          </p:cNvPr>
          <p:cNvSpPr/>
          <p:nvPr/>
        </p:nvSpPr>
        <p:spPr bwMode="auto">
          <a:xfrm>
            <a:off x="3252758" y="2814284"/>
            <a:ext cx="7229628" cy="7320317"/>
          </a:xfrm>
          <a:prstGeom prst="rect">
            <a:avLst/>
          </a:prstGeom>
          <a:noFill/>
          <a:ln w="1270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91B3F93-2462-944E-B693-2A3FED4914E5}"/>
              </a:ext>
            </a:extLst>
          </p:cNvPr>
          <p:cNvSpPr/>
          <p:nvPr/>
        </p:nvSpPr>
        <p:spPr bwMode="auto">
          <a:xfrm>
            <a:off x="12779490" y="2711493"/>
            <a:ext cx="8480309" cy="7320317"/>
          </a:xfrm>
          <a:prstGeom prst="rect">
            <a:avLst/>
          </a:prstGeom>
          <a:noFill/>
          <a:ln w="1270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B0468F0-7402-9C46-93A0-BA0F5FE515CA}"/>
              </a:ext>
            </a:extLst>
          </p:cNvPr>
          <p:cNvSpPr/>
          <p:nvPr/>
        </p:nvSpPr>
        <p:spPr bwMode="auto">
          <a:xfrm>
            <a:off x="6002395" y="10134601"/>
            <a:ext cx="11539058" cy="1988206"/>
          </a:xfrm>
          <a:prstGeom prst="rect">
            <a:avLst/>
          </a:prstGeom>
          <a:noFill/>
          <a:ln w="1270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8966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40" grpId="0" animBg="1"/>
      <p:bldP spid="40" grpId="1" animBg="1"/>
      <p:bldP spid="4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D2C6E81B-EFB4-0C48-83D3-43AC069849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Reactive-</a:t>
            </a:r>
            <a:r>
              <a:rPr lang="en-US" altLang="en-US" dirty="0" err="1"/>
              <a:t>gRPC</a:t>
            </a:r>
            <a:r>
              <a:rPr lang="en-US" altLang="en-US" dirty="0"/>
              <a:t> backpressure and flow control</a:t>
            </a:r>
          </a:p>
        </p:txBody>
      </p:sp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A163F01B-778E-0843-8A25-651286F9D6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7538" y="1981200"/>
            <a:ext cx="23134637" cy="988287"/>
          </a:xfrm>
        </p:spPr>
        <p:txBody>
          <a:bodyPr/>
          <a:lstStyle/>
          <a:p>
            <a:r>
              <a:rPr lang="en-US" altLang="en-US" dirty="0"/>
              <a:t>Message-based flow control over </a:t>
            </a:r>
            <a:r>
              <a:rPr lang="en-US" altLang="en-US" dirty="0" err="1"/>
              <a:t>RxJava</a:t>
            </a:r>
            <a:r>
              <a:rPr lang="en-US" altLang="en-US" dirty="0"/>
              <a:t> over </a:t>
            </a:r>
            <a:r>
              <a:rPr lang="en-US" altLang="en-US" dirty="0" err="1"/>
              <a:t>gRPC</a:t>
            </a:r>
            <a:r>
              <a:rPr lang="en-US" altLang="en-US" dirty="0"/>
              <a:t> over HTTP/2</a:t>
            </a:r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39841435-B3FA-7C49-A0FB-15C0457F2D47}"/>
              </a:ext>
            </a:extLst>
          </p:cNvPr>
          <p:cNvSpPr/>
          <p:nvPr/>
        </p:nvSpPr>
        <p:spPr bwMode="auto">
          <a:xfrm>
            <a:off x="11199342" y="10744200"/>
            <a:ext cx="1354626" cy="1143000"/>
          </a:xfrm>
          <a:prstGeom prst="rightArrow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8FE9228-FFBD-7F4F-8298-3C0AC61F78AB}"/>
              </a:ext>
            </a:extLst>
          </p:cNvPr>
          <p:cNvSpPr/>
          <p:nvPr/>
        </p:nvSpPr>
        <p:spPr bwMode="auto">
          <a:xfrm>
            <a:off x="7684021" y="10439400"/>
            <a:ext cx="3276600" cy="144780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Flow Control Window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12822A4-AA6F-D74B-B0B6-B1A643F98166}"/>
              </a:ext>
            </a:extLst>
          </p:cNvPr>
          <p:cNvSpPr/>
          <p:nvPr/>
        </p:nvSpPr>
        <p:spPr bwMode="auto">
          <a:xfrm>
            <a:off x="12672017" y="10439400"/>
            <a:ext cx="3276600" cy="144780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Flow Control Window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9DF570F-5DEE-884D-9D71-6BDE77407C8D}"/>
              </a:ext>
            </a:extLst>
          </p:cNvPr>
          <p:cNvCxnSpPr/>
          <p:nvPr/>
        </p:nvCxnSpPr>
        <p:spPr bwMode="auto">
          <a:xfrm>
            <a:off x="990600" y="10287000"/>
            <a:ext cx="22021800" cy="0"/>
          </a:xfrm>
          <a:prstGeom prst="line">
            <a:avLst/>
          </a:prstGeom>
          <a:solidFill>
            <a:srgbClr val="BBE0E3"/>
          </a:solid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2A64483-FF9E-2041-A52C-2D9778B5AB21}"/>
              </a:ext>
            </a:extLst>
          </p:cNvPr>
          <p:cNvSpPr txBox="1"/>
          <p:nvPr/>
        </p:nvSpPr>
        <p:spPr>
          <a:xfrm>
            <a:off x="687727" y="10369372"/>
            <a:ext cx="31662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HTTP/2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DAD8C24-E5AB-9B41-A08F-FA0E88A17677}"/>
              </a:ext>
            </a:extLst>
          </p:cNvPr>
          <p:cNvSpPr/>
          <p:nvPr/>
        </p:nvSpPr>
        <p:spPr bwMode="auto">
          <a:xfrm>
            <a:off x="4097395" y="8007351"/>
            <a:ext cx="3810000" cy="939622"/>
          </a:xfrm>
          <a:prstGeom prst="roundRect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OnReady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 Handler</a:t>
            </a:r>
          </a:p>
        </p:txBody>
      </p:sp>
      <p:sp>
        <p:nvSpPr>
          <p:cNvPr id="9" name="Bent Arrow 8">
            <a:extLst>
              <a:ext uri="{FF2B5EF4-FFF2-40B4-BE49-F238E27FC236}">
                <a16:creationId xmlns:a16="http://schemas.microsoft.com/office/drawing/2014/main" id="{F3022EFE-23CF-FB4E-9998-1BA6CF1040A7}"/>
              </a:ext>
            </a:extLst>
          </p:cNvPr>
          <p:cNvSpPr/>
          <p:nvPr/>
        </p:nvSpPr>
        <p:spPr bwMode="auto">
          <a:xfrm rot="5400000">
            <a:off x="8455943" y="8140701"/>
            <a:ext cx="1828800" cy="1689100"/>
          </a:xfrm>
          <a:prstGeom prst="bentArrow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12" name="Bent Arrow 11">
            <a:extLst>
              <a:ext uri="{FF2B5EF4-FFF2-40B4-BE49-F238E27FC236}">
                <a16:creationId xmlns:a16="http://schemas.microsoft.com/office/drawing/2014/main" id="{9606E7B0-1128-A54F-A503-7A5405415E2A}"/>
              </a:ext>
            </a:extLst>
          </p:cNvPr>
          <p:cNvSpPr/>
          <p:nvPr/>
        </p:nvSpPr>
        <p:spPr bwMode="auto">
          <a:xfrm rot="16200000">
            <a:off x="5610349" y="9262480"/>
            <a:ext cx="1828800" cy="1689100"/>
          </a:xfrm>
          <a:prstGeom prst="bentArrow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608057-E6AA-4C42-ABB1-807D2CF58506}"/>
              </a:ext>
            </a:extLst>
          </p:cNvPr>
          <p:cNvSpPr txBox="1"/>
          <p:nvPr/>
        </p:nvSpPr>
        <p:spPr>
          <a:xfrm>
            <a:off x="7664751" y="8869464"/>
            <a:ext cx="1935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onNext</a:t>
            </a:r>
            <a:r>
              <a:rPr lang="en-US" sz="3600" dirty="0"/>
              <a:t>()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B015DA-D308-0742-B4D8-2DF20D940C45}"/>
              </a:ext>
            </a:extLst>
          </p:cNvPr>
          <p:cNvSpPr txBox="1"/>
          <p:nvPr/>
        </p:nvSpPr>
        <p:spPr>
          <a:xfrm>
            <a:off x="4206718" y="9506635"/>
            <a:ext cx="1473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Ready?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2D2899C-CDCA-E448-AC18-61970721992B}"/>
              </a:ext>
            </a:extLst>
          </p:cNvPr>
          <p:cNvSpPr/>
          <p:nvPr/>
        </p:nvSpPr>
        <p:spPr bwMode="auto">
          <a:xfrm>
            <a:off x="16609648" y="7994740"/>
            <a:ext cx="3810000" cy="939622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Consumer</a:t>
            </a:r>
          </a:p>
        </p:txBody>
      </p:sp>
      <p:sp>
        <p:nvSpPr>
          <p:cNvPr id="16" name="Bent Arrow 15">
            <a:extLst>
              <a:ext uri="{FF2B5EF4-FFF2-40B4-BE49-F238E27FC236}">
                <a16:creationId xmlns:a16="http://schemas.microsoft.com/office/drawing/2014/main" id="{D915F357-4D41-E640-A843-FD5006B34CD2}"/>
              </a:ext>
            </a:extLst>
          </p:cNvPr>
          <p:cNvSpPr/>
          <p:nvPr/>
        </p:nvSpPr>
        <p:spPr bwMode="auto">
          <a:xfrm>
            <a:off x="14513355" y="8180838"/>
            <a:ext cx="1828800" cy="1689100"/>
          </a:xfrm>
          <a:prstGeom prst="bentArrow">
            <a:avLst/>
          </a:prstGeom>
          <a:solidFill>
            <a:srgbClr val="FFFF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17" name="Bent Arrow 16">
            <a:extLst>
              <a:ext uri="{FF2B5EF4-FFF2-40B4-BE49-F238E27FC236}">
                <a16:creationId xmlns:a16="http://schemas.microsoft.com/office/drawing/2014/main" id="{4C3686D6-54F1-0F40-BD46-7E5994D047F2}"/>
              </a:ext>
            </a:extLst>
          </p:cNvPr>
          <p:cNvSpPr/>
          <p:nvPr/>
        </p:nvSpPr>
        <p:spPr bwMode="auto">
          <a:xfrm rot="10800000">
            <a:off x="16354336" y="9271730"/>
            <a:ext cx="1828800" cy="2012220"/>
          </a:xfrm>
          <a:prstGeom prst="bentArrow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A5A210-A3D8-E447-9748-A288BF388AC7}"/>
              </a:ext>
            </a:extLst>
          </p:cNvPr>
          <p:cNvSpPr txBox="1"/>
          <p:nvPr/>
        </p:nvSpPr>
        <p:spPr>
          <a:xfrm>
            <a:off x="12923855" y="8037294"/>
            <a:ext cx="1935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onNext</a:t>
            </a:r>
            <a:r>
              <a:rPr lang="en-US" sz="3600" dirty="0"/>
              <a:t>()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AFA09D-34AF-5141-9CB3-0A6C39F23FFD}"/>
              </a:ext>
            </a:extLst>
          </p:cNvPr>
          <p:cNvSpPr txBox="1"/>
          <p:nvPr/>
        </p:nvSpPr>
        <p:spPr>
          <a:xfrm>
            <a:off x="18059558" y="11004834"/>
            <a:ext cx="1892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request()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884F68-120D-E24C-871D-CDF70888864C}"/>
              </a:ext>
            </a:extLst>
          </p:cNvPr>
          <p:cNvCxnSpPr/>
          <p:nvPr/>
        </p:nvCxnSpPr>
        <p:spPr bwMode="auto">
          <a:xfrm>
            <a:off x="990600" y="7772400"/>
            <a:ext cx="22021800" cy="0"/>
          </a:xfrm>
          <a:prstGeom prst="line">
            <a:avLst/>
          </a:prstGeom>
          <a:solidFill>
            <a:srgbClr val="BBE0E3"/>
          </a:solid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B79AD60-0623-5143-877A-4B454570B41D}"/>
              </a:ext>
            </a:extLst>
          </p:cNvPr>
          <p:cNvSpPr txBox="1"/>
          <p:nvPr/>
        </p:nvSpPr>
        <p:spPr>
          <a:xfrm>
            <a:off x="709642" y="7715071"/>
            <a:ext cx="22621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/>
              <a:t>gRPC</a:t>
            </a:r>
            <a:endParaRPr lang="en-US" sz="720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D4E7311-2184-594A-8E45-447C22624197}"/>
              </a:ext>
            </a:extLst>
          </p:cNvPr>
          <p:cNvSpPr/>
          <p:nvPr/>
        </p:nvSpPr>
        <p:spPr bwMode="auto">
          <a:xfrm>
            <a:off x="4097395" y="3282859"/>
            <a:ext cx="3810000" cy="825681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Observable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D9C3D3B1-C783-E945-B925-7DB8EE78FB23}"/>
              </a:ext>
            </a:extLst>
          </p:cNvPr>
          <p:cNvSpPr/>
          <p:nvPr/>
        </p:nvSpPr>
        <p:spPr bwMode="auto">
          <a:xfrm>
            <a:off x="4097395" y="5645105"/>
            <a:ext cx="3810000" cy="825681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Operator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4" name="Up Arrow 3">
            <a:extLst>
              <a:ext uri="{FF2B5EF4-FFF2-40B4-BE49-F238E27FC236}">
                <a16:creationId xmlns:a16="http://schemas.microsoft.com/office/drawing/2014/main" id="{C1E05E0B-8414-0043-ABAD-37B1CD27DFDC}"/>
              </a:ext>
            </a:extLst>
          </p:cNvPr>
          <p:cNvSpPr/>
          <p:nvPr/>
        </p:nvSpPr>
        <p:spPr bwMode="auto">
          <a:xfrm>
            <a:off x="5029200" y="4271101"/>
            <a:ext cx="612648" cy="1152144"/>
          </a:xfrm>
          <a:prstGeom prst="upArrow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07A30ACF-F0F2-3248-9802-E6DA5831E44A}"/>
              </a:ext>
            </a:extLst>
          </p:cNvPr>
          <p:cNvSpPr/>
          <p:nvPr/>
        </p:nvSpPr>
        <p:spPr bwMode="auto">
          <a:xfrm>
            <a:off x="6245352" y="4354197"/>
            <a:ext cx="612648" cy="1152144"/>
          </a:xfrm>
          <a:prstGeom prst="downArrow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7A0B37-6860-6141-BF45-0A3DD30C9788}"/>
              </a:ext>
            </a:extLst>
          </p:cNvPr>
          <p:cNvSpPr txBox="1"/>
          <p:nvPr/>
        </p:nvSpPr>
        <p:spPr>
          <a:xfrm>
            <a:off x="3337347" y="4763869"/>
            <a:ext cx="1892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request()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945ABA4-EE75-C744-8975-8C7E5A13B4CA}"/>
              </a:ext>
            </a:extLst>
          </p:cNvPr>
          <p:cNvSpPr txBox="1"/>
          <p:nvPr/>
        </p:nvSpPr>
        <p:spPr>
          <a:xfrm>
            <a:off x="6858000" y="4191000"/>
            <a:ext cx="1935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onNext</a:t>
            </a:r>
            <a:r>
              <a:rPr lang="en-US" sz="3600" dirty="0"/>
              <a:t>()</a:t>
            </a:r>
          </a:p>
        </p:txBody>
      </p:sp>
      <p:sp>
        <p:nvSpPr>
          <p:cNvPr id="28" name="Up Arrow 27">
            <a:extLst>
              <a:ext uri="{FF2B5EF4-FFF2-40B4-BE49-F238E27FC236}">
                <a16:creationId xmlns:a16="http://schemas.microsoft.com/office/drawing/2014/main" id="{314298E4-13E8-EE45-8E9C-651056B209D5}"/>
              </a:ext>
            </a:extLst>
          </p:cNvPr>
          <p:cNvSpPr/>
          <p:nvPr/>
        </p:nvSpPr>
        <p:spPr bwMode="auto">
          <a:xfrm>
            <a:off x="5029200" y="6547373"/>
            <a:ext cx="612648" cy="1152144"/>
          </a:xfrm>
          <a:prstGeom prst="upArrow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29" name="Down Arrow 28">
            <a:extLst>
              <a:ext uri="{FF2B5EF4-FFF2-40B4-BE49-F238E27FC236}">
                <a16:creationId xmlns:a16="http://schemas.microsoft.com/office/drawing/2014/main" id="{BBB23D8E-94BD-074D-92F2-73DC33753D3A}"/>
              </a:ext>
            </a:extLst>
          </p:cNvPr>
          <p:cNvSpPr/>
          <p:nvPr/>
        </p:nvSpPr>
        <p:spPr bwMode="auto">
          <a:xfrm>
            <a:off x="6245352" y="6630469"/>
            <a:ext cx="612648" cy="1152144"/>
          </a:xfrm>
          <a:prstGeom prst="downArrow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A7C1FD7-5622-DD4A-9DB1-4AC6539961AE}"/>
              </a:ext>
            </a:extLst>
          </p:cNvPr>
          <p:cNvSpPr txBox="1"/>
          <p:nvPr/>
        </p:nvSpPr>
        <p:spPr>
          <a:xfrm>
            <a:off x="3337347" y="7040141"/>
            <a:ext cx="1892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request()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EE0599-6F8A-1D40-B6BE-84AA29E0EB83}"/>
              </a:ext>
            </a:extLst>
          </p:cNvPr>
          <p:cNvSpPr txBox="1"/>
          <p:nvPr/>
        </p:nvSpPr>
        <p:spPr>
          <a:xfrm>
            <a:off x="6858000" y="6467272"/>
            <a:ext cx="1935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onNext</a:t>
            </a:r>
            <a:r>
              <a:rPr lang="en-US" sz="3600" dirty="0"/>
              <a:t>()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641699D-F382-014A-94DB-7CD1FC34F406}"/>
              </a:ext>
            </a:extLst>
          </p:cNvPr>
          <p:cNvSpPr/>
          <p:nvPr/>
        </p:nvSpPr>
        <p:spPr bwMode="auto">
          <a:xfrm>
            <a:off x="16609648" y="3238176"/>
            <a:ext cx="3810000" cy="825681"/>
          </a:xfrm>
          <a:prstGeom prst="roundRect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Observer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A95C5B5C-22D5-D744-85DD-48866FC34A7F}"/>
              </a:ext>
            </a:extLst>
          </p:cNvPr>
          <p:cNvSpPr/>
          <p:nvPr/>
        </p:nvSpPr>
        <p:spPr bwMode="auto">
          <a:xfrm>
            <a:off x="16609648" y="5600422"/>
            <a:ext cx="3810000" cy="825681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Operator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34" name="Up Arrow 33">
            <a:extLst>
              <a:ext uri="{FF2B5EF4-FFF2-40B4-BE49-F238E27FC236}">
                <a16:creationId xmlns:a16="http://schemas.microsoft.com/office/drawing/2014/main" id="{1554629B-80C0-0C44-89BB-6DE5A3CFB0EB}"/>
              </a:ext>
            </a:extLst>
          </p:cNvPr>
          <p:cNvSpPr/>
          <p:nvPr/>
        </p:nvSpPr>
        <p:spPr bwMode="auto">
          <a:xfrm>
            <a:off x="17541453" y="4226418"/>
            <a:ext cx="612648" cy="1152144"/>
          </a:xfrm>
          <a:prstGeom prst="upArrow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35" name="Down Arrow 34">
            <a:extLst>
              <a:ext uri="{FF2B5EF4-FFF2-40B4-BE49-F238E27FC236}">
                <a16:creationId xmlns:a16="http://schemas.microsoft.com/office/drawing/2014/main" id="{DB141D31-6967-9744-A2FB-0C3AEF3A6486}"/>
              </a:ext>
            </a:extLst>
          </p:cNvPr>
          <p:cNvSpPr/>
          <p:nvPr/>
        </p:nvSpPr>
        <p:spPr bwMode="auto">
          <a:xfrm>
            <a:off x="18757605" y="4309514"/>
            <a:ext cx="612648" cy="1152144"/>
          </a:xfrm>
          <a:prstGeom prst="downArrow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141C5D2-E3D8-1B41-B8DA-B004E32A1A28}"/>
              </a:ext>
            </a:extLst>
          </p:cNvPr>
          <p:cNvSpPr txBox="1"/>
          <p:nvPr/>
        </p:nvSpPr>
        <p:spPr>
          <a:xfrm>
            <a:off x="19367551" y="4719186"/>
            <a:ext cx="1892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request()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0853424-9698-4F46-82ED-98CBE6574082}"/>
              </a:ext>
            </a:extLst>
          </p:cNvPr>
          <p:cNvSpPr txBox="1"/>
          <p:nvPr/>
        </p:nvSpPr>
        <p:spPr>
          <a:xfrm>
            <a:off x="15590855" y="4146317"/>
            <a:ext cx="1935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onNext</a:t>
            </a:r>
            <a:r>
              <a:rPr lang="en-US" sz="3600" dirty="0"/>
              <a:t>()</a:t>
            </a:r>
          </a:p>
        </p:txBody>
      </p:sp>
      <p:sp>
        <p:nvSpPr>
          <p:cNvPr id="38" name="Up Arrow 37">
            <a:extLst>
              <a:ext uri="{FF2B5EF4-FFF2-40B4-BE49-F238E27FC236}">
                <a16:creationId xmlns:a16="http://schemas.microsoft.com/office/drawing/2014/main" id="{ECD1CA1C-A6F7-9240-84B3-232D927A826C}"/>
              </a:ext>
            </a:extLst>
          </p:cNvPr>
          <p:cNvSpPr/>
          <p:nvPr/>
        </p:nvSpPr>
        <p:spPr bwMode="auto">
          <a:xfrm>
            <a:off x="17541453" y="6502690"/>
            <a:ext cx="612648" cy="1152144"/>
          </a:xfrm>
          <a:prstGeom prst="upArrow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39" name="Down Arrow 38">
            <a:extLst>
              <a:ext uri="{FF2B5EF4-FFF2-40B4-BE49-F238E27FC236}">
                <a16:creationId xmlns:a16="http://schemas.microsoft.com/office/drawing/2014/main" id="{974BF59E-A505-3640-9D6B-889E9FE819DA}"/>
              </a:ext>
            </a:extLst>
          </p:cNvPr>
          <p:cNvSpPr/>
          <p:nvPr/>
        </p:nvSpPr>
        <p:spPr bwMode="auto">
          <a:xfrm>
            <a:off x="18757605" y="6585786"/>
            <a:ext cx="612648" cy="1152144"/>
          </a:xfrm>
          <a:prstGeom prst="downArrow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2875B0B-600A-3543-9365-343A5ED1F2E3}"/>
              </a:ext>
            </a:extLst>
          </p:cNvPr>
          <p:cNvSpPr txBox="1"/>
          <p:nvPr/>
        </p:nvSpPr>
        <p:spPr>
          <a:xfrm>
            <a:off x="19367551" y="6995458"/>
            <a:ext cx="1892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request()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43C6A20-9ECD-AA4E-BBD7-E2649F4C90AD}"/>
              </a:ext>
            </a:extLst>
          </p:cNvPr>
          <p:cNvSpPr txBox="1"/>
          <p:nvPr/>
        </p:nvSpPr>
        <p:spPr>
          <a:xfrm>
            <a:off x="15590855" y="6422589"/>
            <a:ext cx="1935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onNext</a:t>
            </a:r>
            <a:r>
              <a:rPr lang="en-US" sz="3600" dirty="0"/>
              <a:t>()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67FEEF9-45D1-E942-9BD2-BA119EB4FC31}"/>
              </a:ext>
            </a:extLst>
          </p:cNvPr>
          <p:cNvSpPr txBox="1"/>
          <p:nvPr/>
        </p:nvSpPr>
        <p:spPr>
          <a:xfrm>
            <a:off x="790037" y="3037699"/>
            <a:ext cx="25951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/>
              <a:t>RxJava</a:t>
            </a:r>
            <a:endParaRPr lang="en-US" sz="7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89AD0A-448C-564E-9C06-8D0CB36508C0}"/>
              </a:ext>
            </a:extLst>
          </p:cNvPr>
          <p:cNvSpPr/>
          <p:nvPr/>
        </p:nvSpPr>
        <p:spPr bwMode="auto">
          <a:xfrm>
            <a:off x="297390" y="88899"/>
            <a:ext cx="24086610" cy="12038999"/>
          </a:xfrm>
          <a:prstGeom prst="rect">
            <a:avLst/>
          </a:prstGeom>
          <a:solidFill>
            <a:schemeClr val="bg1">
              <a:alpha val="78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6C5B449-FADB-C742-89BA-41194863F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853" y="500581"/>
            <a:ext cx="11627318" cy="1162731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BE2F7B6-0F4C-0349-B180-981466182781}"/>
              </a:ext>
            </a:extLst>
          </p:cNvPr>
          <p:cNvSpPr txBox="1"/>
          <p:nvPr/>
        </p:nvSpPr>
        <p:spPr>
          <a:xfrm>
            <a:off x="15247029" y="12368597"/>
            <a:ext cx="20217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https://</a:t>
            </a:r>
            <a:r>
              <a:rPr lang="en-US" sz="1000" dirty="0" err="1">
                <a:solidFill>
                  <a:schemeClr val="bg1"/>
                </a:solidFill>
              </a:rPr>
              <a:t>imgur.com</a:t>
            </a:r>
            <a:r>
              <a:rPr lang="en-US" sz="1000" dirty="0">
                <a:solidFill>
                  <a:schemeClr val="bg1"/>
                </a:solidFill>
              </a:rPr>
              <a:t>/gallery/kW0tzFN</a:t>
            </a:r>
          </a:p>
        </p:txBody>
      </p:sp>
    </p:spTree>
    <p:extLst>
      <p:ext uri="{BB962C8B-B14F-4D97-AF65-F5344CB8AC3E}">
        <p14:creationId xmlns:p14="http://schemas.microsoft.com/office/powerpoint/2010/main" val="286589208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75E69C01-3C34-2847-ADA3-F9E1B0B529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38600" y="4343400"/>
            <a:ext cx="15240000" cy="4038600"/>
          </a:xfrm>
        </p:spPr>
        <p:txBody>
          <a:bodyPr/>
          <a:lstStyle/>
          <a:p>
            <a:pPr algn="ctr"/>
            <a:r>
              <a:rPr lang="en-US" altLang="en-US" sz="15000" dirty="0"/>
              <a:t>Questions so far?</a:t>
            </a:r>
          </a:p>
        </p:txBody>
      </p:sp>
    </p:spTree>
    <p:extLst>
      <p:ext uri="{BB962C8B-B14F-4D97-AF65-F5344CB8AC3E}">
        <p14:creationId xmlns:p14="http://schemas.microsoft.com/office/powerpoint/2010/main" val="193664456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E9E5FBBD-EC91-BF41-8758-89D82774A4FA}"/>
              </a:ext>
            </a:extLst>
          </p:cNvPr>
          <p:cNvSpPr txBox="1">
            <a:spLocks/>
          </p:cNvSpPr>
          <p:nvPr/>
        </p:nvSpPr>
        <p:spPr bwMode="auto">
          <a:xfrm>
            <a:off x="617538" y="1981200"/>
            <a:ext cx="23134637" cy="1173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lnSpc>
                <a:spcPct val="90000"/>
              </a:lnSpc>
              <a:spcBef>
                <a:spcPts val="2100"/>
              </a:spcBef>
              <a:spcAft>
                <a:spcPct val="0"/>
              </a:spcAft>
              <a:buClr>
                <a:srgbClr val="B9002D"/>
              </a:buClr>
              <a:buSzPct val="100000"/>
              <a:buFont typeface="Wingdings" pitchFamily="2" charset="2"/>
              <a:buChar char="§"/>
              <a:def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838200" indent="-457200" algn="l" rtl="0" eaLnBrk="0" fontAlgn="base" hangingPunct="0">
              <a:lnSpc>
                <a:spcPct val="90000"/>
              </a:lnSpc>
              <a:spcBef>
                <a:spcPts val="1900"/>
              </a:spcBef>
              <a:spcAft>
                <a:spcPct val="0"/>
              </a:spcAft>
              <a:buClr>
                <a:srgbClr val="B9002D"/>
              </a:buClr>
              <a:buSzPct val="100000"/>
              <a:buFont typeface="Arial" panose="020B0604020202020204" pitchFamily="34" charset="0"/>
              <a:buChar char="-"/>
              <a:defRPr sz="4000">
                <a:solidFill>
                  <a:srgbClr val="FFFFFF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524000" indent="-457200" algn="l" rtl="0" eaLnBrk="0" fontAlgn="base" hangingPunct="0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buClr>
                <a:srgbClr val="B9002D"/>
              </a:buClr>
              <a:buSzPct val="100000"/>
              <a:buFont typeface="Arial" panose="020B0604020202020204" pitchFamily="34" charset="0"/>
              <a:buChar char="-"/>
              <a:defRPr sz="4000">
                <a:solidFill>
                  <a:srgbClr val="FFFFFF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981200" indent="-457200" algn="l" rtl="0" eaLnBrk="0" fontAlgn="base" hangingPunct="0">
              <a:lnSpc>
                <a:spcPct val="90000"/>
              </a:lnSpc>
              <a:spcBef>
                <a:spcPts val="1300"/>
              </a:spcBef>
              <a:spcAft>
                <a:spcPct val="0"/>
              </a:spcAft>
              <a:buClr>
                <a:srgbClr val="B9002D"/>
              </a:buClr>
              <a:buSzPct val="100000"/>
              <a:buFont typeface="Arial" panose="020B0604020202020204" pitchFamily="34" charset="0"/>
              <a:buChar char="-"/>
              <a:defRPr sz="4000">
                <a:solidFill>
                  <a:srgbClr val="FFFFFF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438400" indent="-457200" algn="l" rtl="0" eaLnBrk="0" fontAlgn="base" hangingPunct="0">
              <a:lnSpc>
                <a:spcPct val="90000"/>
              </a:lnSpc>
              <a:spcBef>
                <a:spcPts val="1300"/>
              </a:spcBef>
              <a:spcAft>
                <a:spcPct val="0"/>
              </a:spcAft>
              <a:buClr>
                <a:srgbClr val="B9002D"/>
              </a:buClr>
              <a:buSzPct val="100000"/>
              <a:buFont typeface="Arial" panose="020B0604020202020204" pitchFamily="34" charset="0"/>
              <a:buChar char="-"/>
              <a:defRPr sz="4000">
                <a:solidFill>
                  <a:srgbClr val="FFFFFF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895600" indent="-457200" algn="l" rtl="0" fontAlgn="base">
              <a:lnSpc>
                <a:spcPct val="90000"/>
              </a:lnSpc>
              <a:spcBef>
                <a:spcPts val="1300"/>
              </a:spcBef>
              <a:spcAft>
                <a:spcPct val="0"/>
              </a:spcAft>
              <a:buClr>
                <a:srgbClr val="B9002D"/>
              </a:buClr>
              <a:buSzPct val="100000"/>
              <a:buFont typeface="Arial" charset="0"/>
              <a:buChar char="-"/>
              <a:defRPr sz="4000">
                <a:solidFill>
                  <a:srgbClr val="FFFFFF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3352800" indent="-457200" algn="l" rtl="0" fontAlgn="base">
              <a:lnSpc>
                <a:spcPct val="90000"/>
              </a:lnSpc>
              <a:spcBef>
                <a:spcPts val="1300"/>
              </a:spcBef>
              <a:spcAft>
                <a:spcPct val="0"/>
              </a:spcAft>
              <a:buClr>
                <a:srgbClr val="B9002D"/>
              </a:buClr>
              <a:buSzPct val="100000"/>
              <a:buFont typeface="Arial" charset="0"/>
              <a:buChar char="-"/>
              <a:defRPr sz="4000">
                <a:solidFill>
                  <a:srgbClr val="FFFFFF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810000" indent="-457200" algn="l" rtl="0" fontAlgn="base">
              <a:lnSpc>
                <a:spcPct val="90000"/>
              </a:lnSpc>
              <a:spcBef>
                <a:spcPts val="1300"/>
              </a:spcBef>
              <a:spcAft>
                <a:spcPct val="0"/>
              </a:spcAft>
              <a:buClr>
                <a:srgbClr val="B9002D"/>
              </a:buClr>
              <a:buSzPct val="100000"/>
              <a:buFont typeface="Arial" charset="0"/>
              <a:buChar char="-"/>
              <a:defRPr sz="4000">
                <a:solidFill>
                  <a:srgbClr val="FFFFFF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4267200" indent="-457200" algn="l" rtl="0" fontAlgn="base">
              <a:lnSpc>
                <a:spcPct val="90000"/>
              </a:lnSpc>
              <a:spcBef>
                <a:spcPts val="1300"/>
              </a:spcBef>
              <a:spcAft>
                <a:spcPct val="0"/>
              </a:spcAft>
              <a:buClr>
                <a:srgbClr val="B9002D"/>
              </a:buClr>
              <a:buSzPct val="100000"/>
              <a:buFont typeface="Arial" charset="0"/>
              <a:buChar char="-"/>
              <a:defRPr sz="4000">
                <a:solidFill>
                  <a:srgbClr val="FFFFFF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r>
              <a:rPr lang="en-US" sz="6000" kern="0" dirty="0"/>
              <a:t>Slow consumer</a:t>
            </a:r>
          </a:p>
          <a:p>
            <a:r>
              <a:rPr lang="en-US" sz="6000" kern="0" dirty="0"/>
              <a:t>Fast producer</a:t>
            </a:r>
          </a:p>
          <a:p>
            <a:endParaRPr lang="en-US" sz="6000" kern="0" dirty="0"/>
          </a:p>
        </p:txBody>
      </p:sp>
      <p:sp>
        <p:nvSpPr>
          <p:cNvPr id="14337" name="Title 1">
            <a:extLst>
              <a:ext uri="{FF2B5EF4-FFF2-40B4-BE49-F238E27FC236}">
                <a16:creationId xmlns:a16="http://schemas.microsoft.com/office/drawing/2014/main" id="{75E69C01-3C34-2847-ADA3-F9E1B0B529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Backpressure demo – What will we see?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5D4734D-EF7D-C544-9861-E3422AF98E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72600" y="1676400"/>
            <a:ext cx="13708098" cy="9357267"/>
          </a:xfrm>
        </p:spPr>
      </p:pic>
    </p:spTree>
    <p:extLst>
      <p:ext uri="{BB962C8B-B14F-4D97-AF65-F5344CB8AC3E}">
        <p14:creationId xmlns:p14="http://schemas.microsoft.com/office/powerpoint/2010/main" val="288044530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D2C6E81B-EFB4-0C48-83D3-43AC069849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Demo summary</a:t>
            </a:r>
          </a:p>
        </p:txBody>
      </p:sp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A163F01B-778E-0843-8A25-651286F9D6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Fast producer</a:t>
            </a:r>
          </a:p>
          <a:p>
            <a:r>
              <a:rPr lang="en-US" altLang="en-US" dirty="0"/>
              <a:t>Slow consumer</a:t>
            </a:r>
          </a:p>
          <a:p>
            <a:endParaRPr lang="en-US" altLang="en-US" dirty="0"/>
          </a:p>
          <a:p>
            <a:r>
              <a:rPr lang="en-US" altLang="en-US" dirty="0"/>
              <a:t>Producer outpaces consumer</a:t>
            </a:r>
          </a:p>
          <a:p>
            <a:r>
              <a:rPr lang="en-US" altLang="en-US" dirty="0"/>
              <a:t>Producer slows down</a:t>
            </a:r>
          </a:p>
          <a:p>
            <a:r>
              <a:rPr lang="en-US" altLang="en-US" dirty="0"/>
              <a:t>Backpressure is free (for you)</a:t>
            </a:r>
          </a:p>
        </p:txBody>
      </p:sp>
    </p:spTree>
    <p:extLst>
      <p:ext uri="{BB962C8B-B14F-4D97-AF65-F5344CB8AC3E}">
        <p14:creationId xmlns:p14="http://schemas.microsoft.com/office/powerpoint/2010/main" val="144431469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75E69C01-3C34-2847-ADA3-F9E1B0B529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38600" y="4343400"/>
            <a:ext cx="15240000" cy="4038600"/>
          </a:xfrm>
        </p:spPr>
        <p:txBody>
          <a:bodyPr/>
          <a:lstStyle/>
          <a:p>
            <a:pPr algn="ctr"/>
            <a:r>
              <a:rPr lang="en-US" altLang="en-US" sz="15000" dirty="0"/>
              <a:t>Questions so far?</a:t>
            </a:r>
          </a:p>
        </p:txBody>
      </p:sp>
    </p:spTree>
    <p:extLst>
      <p:ext uri="{BB962C8B-B14F-4D97-AF65-F5344CB8AC3E}">
        <p14:creationId xmlns:p14="http://schemas.microsoft.com/office/powerpoint/2010/main" val="426313793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>
            <a:extLst>
              <a:ext uri="{FF2B5EF4-FFF2-40B4-BE49-F238E27FC236}">
                <a16:creationId xmlns:a16="http://schemas.microsoft.com/office/drawing/2014/main" id="{4BDF63A6-FFF9-574F-A5A2-1D460A0837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Let’s poll the room</a:t>
            </a:r>
          </a:p>
        </p:txBody>
      </p:sp>
      <p:sp>
        <p:nvSpPr>
          <p:cNvPr id="9218" name="Oval 4">
            <a:extLst>
              <a:ext uri="{FF2B5EF4-FFF2-40B4-BE49-F238E27FC236}">
                <a16:creationId xmlns:a16="http://schemas.microsoft.com/office/drawing/2014/main" id="{659AE4A0-F541-1E48-AFF4-7CA3EF314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3200" y="2438400"/>
            <a:ext cx="8610600" cy="8610600"/>
          </a:xfrm>
          <a:prstGeom prst="ellipse">
            <a:avLst/>
          </a:prstGeom>
          <a:solidFill>
            <a:srgbClr val="0070C0">
              <a:alpha val="50195"/>
            </a:srgbClr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219" name="TextBox 6">
            <a:extLst>
              <a:ext uri="{FF2B5EF4-FFF2-40B4-BE49-F238E27FC236}">
                <a16:creationId xmlns:a16="http://schemas.microsoft.com/office/drawing/2014/main" id="{410A9279-4C4E-0841-8567-DEF75FB7E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68400" y="5835650"/>
            <a:ext cx="4191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r>
              <a:rPr lang="en-US" altLang="en-US"/>
              <a:t>RxJava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E3FB0B5-8865-3843-AAAF-99D0C3872E70}"/>
              </a:ext>
            </a:extLst>
          </p:cNvPr>
          <p:cNvSpPr txBox="1">
            <a:spLocks/>
          </p:cNvSpPr>
          <p:nvPr/>
        </p:nvSpPr>
        <p:spPr bwMode="auto">
          <a:xfrm>
            <a:off x="617538" y="1981200"/>
            <a:ext cx="23134637" cy="1173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lnSpc>
                <a:spcPct val="90000"/>
              </a:lnSpc>
              <a:spcBef>
                <a:spcPts val="2100"/>
              </a:spcBef>
              <a:spcAft>
                <a:spcPct val="0"/>
              </a:spcAft>
              <a:buClr>
                <a:srgbClr val="B9002D"/>
              </a:buClr>
              <a:buSzPct val="100000"/>
              <a:buFont typeface="Wingdings" pitchFamily="2" charset="2"/>
              <a:buChar char="§"/>
              <a:def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838200" indent="-457200" algn="l" rtl="0" eaLnBrk="0" fontAlgn="base" hangingPunct="0">
              <a:lnSpc>
                <a:spcPct val="90000"/>
              </a:lnSpc>
              <a:spcBef>
                <a:spcPts val="1900"/>
              </a:spcBef>
              <a:spcAft>
                <a:spcPct val="0"/>
              </a:spcAft>
              <a:buClr>
                <a:srgbClr val="B9002D"/>
              </a:buClr>
              <a:buSzPct val="100000"/>
              <a:buFont typeface="Arial" panose="020B0604020202020204" pitchFamily="34" charset="0"/>
              <a:buChar char="-"/>
              <a:defRPr sz="4000">
                <a:solidFill>
                  <a:srgbClr val="FFFFFF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524000" indent="-457200" algn="l" rtl="0" eaLnBrk="0" fontAlgn="base" hangingPunct="0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buClr>
                <a:srgbClr val="B9002D"/>
              </a:buClr>
              <a:buSzPct val="100000"/>
              <a:buFont typeface="Arial" panose="020B0604020202020204" pitchFamily="34" charset="0"/>
              <a:buChar char="-"/>
              <a:defRPr sz="4000">
                <a:solidFill>
                  <a:srgbClr val="FFFFFF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981200" indent="-457200" algn="l" rtl="0" eaLnBrk="0" fontAlgn="base" hangingPunct="0">
              <a:lnSpc>
                <a:spcPct val="90000"/>
              </a:lnSpc>
              <a:spcBef>
                <a:spcPts val="1300"/>
              </a:spcBef>
              <a:spcAft>
                <a:spcPct val="0"/>
              </a:spcAft>
              <a:buClr>
                <a:srgbClr val="B9002D"/>
              </a:buClr>
              <a:buSzPct val="100000"/>
              <a:buFont typeface="Arial" panose="020B0604020202020204" pitchFamily="34" charset="0"/>
              <a:buChar char="-"/>
              <a:defRPr sz="4000">
                <a:solidFill>
                  <a:srgbClr val="FFFFFF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438400" indent="-457200" algn="l" rtl="0" eaLnBrk="0" fontAlgn="base" hangingPunct="0">
              <a:lnSpc>
                <a:spcPct val="90000"/>
              </a:lnSpc>
              <a:spcBef>
                <a:spcPts val="1300"/>
              </a:spcBef>
              <a:spcAft>
                <a:spcPct val="0"/>
              </a:spcAft>
              <a:buClr>
                <a:srgbClr val="B9002D"/>
              </a:buClr>
              <a:buSzPct val="100000"/>
              <a:buFont typeface="Arial" panose="020B0604020202020204" pitchFamily="34" charset="0"/>
              <a:buChar char="-"/>
              <a:defRPr sz="4000">
                <a:solidFill>
                  <a:srgbClr val="FFFFFF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895600" indent="-457200" algn="l" rtl="0" fontAlgn="base">
              <a:lnSpc>
                <a:spcPct val="90000"/>
              </a:lnSpc>
              <a:spcBef>
                <a:spcPts val="1300"/>
              </a:spcBef>
              <a:spcAft>
                <a:spcPct val="0"/>
              </a:spcAft>
              <a:buClr>
                <a:srgbClr val="B9002D"/>
              </a:buClr>
              <a:buSzPct val="100000"/>
              <a:buFont typeface="Arial" charset="0"/>
              <a:buChar char="-"/>
              <a:defRPr sz="4000">
                <a:solidFill>
                  <a:srgbClr val="FFFFFF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3352800" indent="-457200" algn="l" rtl="0" fontAlgn="base">
              <a:lnSpc>
                <a:spcPct val="90000"/>
              </a:lnSpc>
              <a:spcBef>
                <a:spcPts val="1300"/>
              </a:spcBef>
              <a:spcAft>
                <a:spcPct val="0"/>
              </a:spcAft>
              <a:buClr>
                <a:srgbClr val="B9002D"/>
              </a:buClr>
              <a:buSzPct val="100000"/>
              <a:buFont typeface="Arial" charset="0"/>
              <a:buChar char="-"/>
              <a:defRPr sz="4000">
                <a:solidFill>
                  <a:srgbClr val="FFFFFF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810000" indent="-457200" algn="l" rtl="0" fontAlgn="base">
              <a:lnSpc>
                <a:spcPct val="90000"/>
              </a:lnSpc>
              <a:spcBef>
                <a:spcPts val="1300"/>
              </a:spcBef>
              <a:spcAft>
                <a:spcPct val="0"/>
              </a:spcAft>
              <a:buClr>
                <a:srgbClr val="B9002D"/>
              </a:buClr>
              <a:buSzPct val="100000"/>
              <a:buFont typeface="Arial" charset="0"/>
              <a:buChar char="-"/>
              <a:defRPr sz="4000">
                <a:solidFill>
                  <a:srgbClr val="FFFFFF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4267200" indent="-457200" algn="l" rtl="0" fontAlgn="base">
              <a:lnSpc>
                <a:spcPct val="90000"/>
              </a:lnSpc>
              <a:spcBef>
                <a:spcPts val="1300"/>
              </a:spcBef>
              <a:spcAft>
                <a:spcPct val="0"/>
              </a:spcAft>
              <a:buClr>
                <a:srgbClr val="B9002D"/>
              </a:buClr>
              <a:buSzPct val="100000"/>
              <a:buFont typeface="Arial" charset="0"/>
              <a:buChar char="-"/>
              <a:defRPr sz="4000">
                <a:solidFill>
                  <a:srgbClr val="FFFFFF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r>
              <a:rPr lang="en-US" sz="6000" kern="0" dirty="0"/>
              <a:t>IRC-like Chat</a:t>
            </a:r>
          </a:p>
          <a:p>
            <a:endParaRPr lang="en-US" sz="6000" kern="0" dirty="0"/>
          </a:p>
          <a:p>
            <a:r>
              <a:rPr lang="en-US" sz="6000" kern="0" dirty="0"/>
              <a:t>Command line</a:t>
            </a:r>
          </a:p>
          <a:p>
            <a:r>
              <a:rPr lang="en-US" sz="6000" kern="0" dirty="0"/>
              <a:t>JavaFX Desktop</a:t>
            </a:r>
          </a:p>
          <a:p>
            <a:r>
              <a:rPr lang="en-US" sz="6000" kern="0" dirty="0"/>
              <a:t>Android Mobile</a:t>
            </a:r>
          </a:p>
        </p:txBody>
      </p:sp>
      <p:sp>
        <p:nvSpPr>
          <p:cNvPr id="14337" name="Title 1">
            <a:extLst>
              <a:ext uri="{FF2B5EF4-FFF2-40B4-BE49-F238E27FC236}">
                <a16:creationId xmlns:a16="http://schemas.microsoft.com/office/drawing/2014/main" id="{75E69C01-3C34-2847-ADA3-F9E1B0B529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Applied Reactive-</a:t>
            </a:r>
            <a:r>
              <a:rPr lang="en-US" altLang="en-US" dirty="0" err="1"/>
              <a:t>gRPC</a:t>
            </a:r>
            <a:r>
              <a:rPr lang="en-US" altLang="en-US" dirty="0"/>
              <a:t> demo – What will we see?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353955B-1E6F-0F42-A1A3-DE0945D1CB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097000" y="3308605"/>
            <a:ext cx="3469290" cy="60365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9F93BB-857C-6746-AEA0-2E3011E98F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90080" y="2074182"/>
            <a:ext cx="4133850" cy="85770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8D7488-6A5F-364B-87DC-B12D470B3F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1699" y="3352800"/>
            <a:ext cx="4449417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6026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3E32D0F3-06D5-8642-9A65-D5001FEF87B8}"/>
              </a:ext>
            </a:extLst>
          </p:cNvPr>
          <p:cNvSpPr txBox="1">
            <a:spLocks/>
          </p:cNvSpPr>
          <p:nvPr/>
        </p:nvSpPr>
        <p:spPr bwMode="auto">
          <a:xfrm>
            <a:off x="617538" y="1600200"/>
            <a:ext cx="23134637" cy="1173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lnSpc>
                <a:spcPct val="90000"/>
              </a:lnSpc>
              <a:spcBef>
                <a:spcPts val="2100"/>
              </a:spcBef>
              <a:spcAft>
                <a:spcPct val="0"/>
              </a:spcAft>
              <a:buClr>
                <a:srgbClr val="B9002D"/>
              </a:buClr>
              <a:buSzPct val="100000"/>
              <a:buFont typeface="Wingdings" pitchFamily="2" charset="2"/>
              <a:buChar char="§"/>
              <a:def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838200" indent="-457200" algn="l" rtl="0" eaLnBrk="0" fontAlgn="base" hangingPunct="0">
              <a:lnSpc>
                <a:spcPct val="90000"/>
              </a:lnSpc>
              <a:spcBef>
                <a:spcPts val="1900"/>
              </a:spcBef>
              <a:spcAft>
                <a:spcPct val="0"/>
              </a:spcAft>
              <a:buClr>
                <a:srgbClr val="B9002D"/>
              </a:buClr>
              <a:buSzPct val="100000"/>
              <a:buFont typeface="Arial" panose="020B0604020202020204" pitchFamily="34" charset="0"/>
              <a:buChar char="-"/>
              <a:defRPr sz="4000">
                <a:solidFill>
                  <a:srgbClr val="FFFFFF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524000" indent="-457200" algn="l" rtl="0" eaLnBrk="0" fontAlgn="base" hangingPunct="0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buClr>
                <a:srgbClr val="B9002D"/>
              </a:buClr>
              <a:buSzPct val="100000"/>
              <a:buFont typeface="Arial" panose="020B0604020202020204" pitchFamily="34" charset="0"/>
              <a:buChar char="-"/>
              <a:defRPr sz="4000">
                <a:solidFill>
                  <a:srgbClr val="FFFFFF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981200" indent="-457200" algn="l" rtl="0" eaLnBrk="0" fontAlgn="base" hangingPunct="0">
              <a:lnSpc>
                <a:spcPct val="90000"/>
              </a:lnSpc>
              <a:spcBef>
                <a:spcPts val="1300"/>
              </a:spcBef>
              <a:spcAft>
                <a:spcPct val="0"/>
              </a:spcAft>
              <a:buClr>
                <a:srgbClr val="B9002D"/>
              </a:buClr>
              <a:buSzPct val="100000"/>
              <a:buFont typeface="Arial" panose="020B0604020202020204" pitchFamily="34" charset="0"/>
              <a:buChar char="-"/>
              <a:defRPr sz="4000">
                <a:solidFill>
                  <a:srgbClr val="FFFFFF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438400" indent="-457200" algn="l" rtl="0" eaLnBrk="0" fontAlgn="base" hangingPunct="0">
              <a:lnSpc>
                <a:spcPct val="90000"/>
              </a:lnSpc>
              <a:spcBef>
                <a:spcPts val="1300"/>
              </a:spcBef>
              <a:spcAft>
                <a:spcPct val="0"/>
              </a:spcAft>
              <a:buClr>
                <a:srgbClr val="B9002D"/>
              </a:buClr>
              <a:buSzPct val="100000"/>
              <a:buFont typeface="Arial" panose="020B0604020202020204" pitchFamily="34" charset="0"/>
              <a:buChar char="-"/>
              <a:defRPr sz="4000">
                <a:solidFill>
                  <a:srgbClr val="FFFFFF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895600" indent="-457200" algn="l" rtl="0" fontAlgn="base">
              <a:lnSpc>
                <a:spcPct val="90000"/>
              </a:lnSpc>
              <a:spcBef>
                <a:spcPts val="1300"/>
              </a:spcBef>
              <a:spcAft>
                <a:spcPct val="0"/>
              </a:spcAft>
              <a:buClr>
                <a:srgbClr val="B9002D"/>
              </a:buClr>
              <a:buSzPct val="100000"/>
              <a:buFont typeface="Arial" charset="0"/>
              <a:buChar char="-"/>
              <a:defRPr sz="4000">
                <a:solidFill>
                  <a:srgbClr val="FFFFFF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3352800" indent="-457200" algn="l" rtl="0" fontAlgn="base">
              <a:lnSpc>
                <a:spcPct val="90000"/>
              </a:lnSpc>
              <a:spcBef>
                <a:spcPts val="1300"/>
              </a:spcBef>
              <a:spcAft>
                <a:spcPct val="0"/>
              </a:spcAft>
              <a:buClr>
                <a:srgbClr val="B9002D"/>
              </a:buClr>
              <a:buSzPct val="100000"/>
              <a:buFont typeface="Arial" charset="0"/>
              <a:buChar char="-"/>
              <a:defRPr sz="4000">
                <a:solidFill>
                  <a:srgbClr val="FFFFFF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810000" indent="-457200" algn="l" rtl="0" fontAlgn="base">
              <a:lnSpc>
                <a:spcPct val="90000"/>
              </a:lnSpc>
              <a:spcBef>
                <a:spcPts val="1300"/>
              </a:spcBef>
              <a:spcAft>
                <a:spcPct val="0"/>
              </a:spcAft>
              <a:buClr>
                <a:srgbClr val="B9002D"/>
              </a:buClr>
              <a:buSzPct val="100000"/>
              <a:buFont typeface="Arial" charset="0"/>
              <a:buChar char="-"/>
              <a:defRPr sz="4000">
                <a:solidFill>
                  <a:srgbClr val="FFFFFF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4267200" indent="-457200" algn="l" rtl="0" fontAlgn="base">
              <a:lnSpc>
                <a:spcPct val="90000"/>
              </a:lnSpc>
              <a:spcBef>
                <a:spcPts val="1300"/>
              </a:spcBef>
              <a:spcAft>
                <a:spcPct val="0"/>
              </a:spcAft>
              <a:buClr>
                <a:srgbClr val="B9002D"/>
              </a:buClr>
              <a:buSzPct val="100000"/>
              <a:buFont typeface="Arial" charset="0"/>
              <a:buChar char="-"/>
              <a:defRPr sz="4000">
                <a:solidFill>
                  <a:srgbClr val="FFFFFF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endParaRPr lang="en-US" sz="6000" kern="0" dirty="0"/>
          </a:p>
          <a:p>
            <a:endParaRPr lang="en-US" sz="6000" kern="0" dirty="0"/>
          </a:p>
          <a:p>
            <a:endParaRPr lang="en-US" sz="6000" kern="0" dirty="0"/>
          </a:p>
          <a:p>
            <a:endParaRPr lang="en-US" sz="6000" kern="0" dirty="0"/>
          </a:p>
          <a:p>
            <a:endParaRPr lang="en-US" sz="6000" kern="0" dirty="0"/>
          </a:p>
          <a:p>
            <a:endParaRPr lang="en-US" sz="6000" kern="0" dirty="0"/>
          </a:p>
          <a:p>
            <a:r>
              <a:rPr lang="en-US" sz="6000" kern="0" dirty="0" err="1">
                <a:latin typeface="Courier" pitchFamily="2" charset="0"/>
              </a:rPr>
              <a:t>ChatMessage</a:t>
            </a:r>
            <a:r>
              <a:rPr lang="en-US" sz="6000" kern="0" dirty="0">
                <a:latin typeface="Courier" pitchFamily="2" charset="0"/>
              </a:rPr>
              <a:t> ➜ Empty</a:t>
            </a:r>
          </a:p>
          <a:p>
            <a:r>
              <a:rPr lang="en-US" sz="6000" kern="0" dirty="0">
                <a:latin typeface="Courier" pitchFamily="2" charset="0"/>
              </a:rPr>
              <a:t>Empty ➜ stream </a:t>
            </a:r>
            <a:r>
              <a:rPr lang="en-US" sz="6000" kern="0" dirty="0" err="1">
                <a:latin typeface="Courier" pitchFamily="2" charset="0"/>
              </a:rPr>
              <a:t>ChatMessage</a:t>
            </a:r>
            <a:endParaRPr lang="en-US" sz="6000" kern="0" dirty="0">
              <a:latin typeface="Courier" pitchFamily="2" charset="0"/>
            </a:endParaRPr>
          </a:p>
        </p:txBody>
      </p:sp>
      <p:sp>
        <p:nvSpPr>
          <p:cNvPr id="14337" name="Title 1">
            <a:extLst>
              <a:ext uri="{FF2B5EF4-FFF2-40B4-BE49-F238E27FC236}">
                <a16:creationId xmlns:a16="http://schemas.microsoft.com/office/drawing/2014/main" id="{75E69C01-3C34-2847-ADA3-F9E1B0B529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Applied Reactive-</a:t>
            </a:r>
            <a:r>
              <a:rPr lang="en-US" altLang="en-US" dirty="0" err="1"/>
              <a:t>gRPC</a:t>
            </a:r>
            <a:r>
              <a:rPr lang="en-US" altLang="en-US" dirty="0"/>
              <a:t> demo – What will we see?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C291C59-28E4-D94D-BDBD-E57DD78EF889}"/>
              </a:ext>
            </a:extLst>
          </p:cNvPr>
          <p:cNvSpPr/>
          <p:nvPr/>
        </p:nvSpPr>
        <p:spPr bwMode="auto">
          <a:xfrm>
            <a:off x="15439608" y="3039609"/>
            <a:ext cx="3276600" cy="2819400"/>
          </a:xfrm>
          <a:prstGeom prst="roundRect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Server</a:t>
            </a:r>
          </a:p>
        </p:txBody>
      </p:sp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227F43A5-4918-AF46-92DC-9BB293F2F7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958074" y="7633380"/>
            <a:ext cx="2239668" cy="38970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1352FA-1682-234F-AB71-EBDA5E886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26416" y="2438400"/>
            <a:ext cx="1938384" cy="40218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DA670A-A1DE-A44A-AC9F-126D84441C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1443" y="2506209"/>
            <a:ext cx="2872408" cy="38862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D73095B-083F-064A-B1FD-DAF9B9E5FB00}"/>
              </a:ext>
            </a:extLst>
          </p:cNvPr>
          <p:cNvCxnSpPr>
            <a:cxnSpLocks/>
            <a:stCxn id="14" idx="3"/>
            <a:endCxn id="4" idx="1"/>
          </p:cNvCxnSpPr>
          <p:nvPr/>
        </p:nvCxnSpPr>
        <p:spPr bwMode="auto">
          <a:xfrm>
            <a:off x="12893851" y="4449309"/>
            <a:ext cx="2545757" cy="0"/>
          </a:xfrm>
          <a:prstGeom prst="straightConnector1">
            <a:avLst/>
          </a:prstGeom>
          <a:solidFill>
            <a:srgbClr val="BBE0E3"/>
          </a:solidFill>
          <a:ln w="127000" cap="flat" cmpd="sng" algn="ctr">
            <a:solidFill>
              <a:srgbClr val="00B0F0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436DE0-FA60-814E-A03E-35747C9900F5}"/>
              </a:ext>
            </a:extLst>
          </p:cNvPr>
          <p:cNvCxnSpPr>
            <a:cxnSpLocks/>
            <a:stCxn id="4" idx="3"/>
            <a:endCxn id="13" idx="1"/>
          </p:cNvCxnSpPr>
          <p:nvPr/>
        </p:nvCxnSpPr>
        <p:spPr bwMode="auto">
          <a:xfrm>
            <a:off x="18716208" y="4449309"/>
            <a:ext cx="2510208" cy="0"/>
          </a:xfrm>
          <a:prstGeom prst="straightConnector1">
            <a:avLst/>
          </a:prstGeom>
          <a:solidFill>
            <a:srgbClr val="BBE0E3"/>
          </a:solidFill>
          <a:ln w="127000" cap="flat" cmpd="sng" algn="ctr">
            <a:solidFill>
              <a:srgbClr val="00B0F0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A0E56E0-8BF4-F245-8DA4-DA5E904CE659}"/>
              </a:ext>
            </a:extLst>
          </p:cNvPr>
          <p:cNvCxnSpPr>
            <a:cxnSpLocks/>
            <a:stCxn id="4" idx="2"/>
            <a:endCxn id="10" idx="0"/>
          </p:cNvCxnSpPr>
          <p:nvPr/>
        </p:nvCxnSpPr>
        <p:spPr bwMode="auto">
          <a:xfrm>
            <a:off x="17077908" y="5859009"/>
            <a:ext cx="0" cy="1774371"/>
          </a:xfrm>
          <a:prstGeom prst="straightConnector1">
            <a:avLst/>
          </a:prstGeom>
          <a:solidFill>
            <a:srgbClr val="BBE0E3"/>
          </a:solidFill>
          <a:ln w="127000" cap="flat" cmpd="sng" algn="ctr">
            <a:solidFill>
              <a:srgbClr val="00B0F0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54966388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D2C6E81B-EFB4-0C48-83D3-43AC069849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Demo summary</a:t>
            </a:r>
          </a:p>
        </p:txBody>
      </p:sp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A163F01B-778E-0843-8A25-651286F9D6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Reactive-</a:t>
            </a:r>
            <a:r>
              <a:rPr lang="en-US" altLang="en-US" dirty="0" err="1"/>
              <a:t>gRPC</a:t>
            </a:r>
            <a:r>
              <a:rPr lang="en-US" altLang="en-US" dirty="0"/>
              <a:t> make chat server trivial to write</a:t>
            </a:r>
          </a:p>
          <a:p>
            <a:endParaRPr lang="en-US" altLang="en-US" dirty="0"/>
          </a:p>
          <a:p>
            <a:r>
              <a:rPr lang="en-US" altLang="en-US" dirty="0"/>
              <a:t>Three different clients, nearly identical code</a:t>
            </a:r>
          </a:p>
          <a:p>
            <a:pPr lvl="1"/>
            <a:r>
              <a:rPr lang="en-US" altLang="en-US" dirty="0"/>
              <a:t>Command line</a:t>
            </a:r>
          </a:p>
          <a:p>
            <a:pPr lvl="1"/>
            <a:r>
              <a:rPr lang="en-US" altLang="en-US" dirty="0"/>
              <a:t>JavaFX</a:t>
            </a:r>
          </a:p>
          <a:p>
            <a:pPr lvl="1"/>
            <a:r>
              <a:rPr lang="en-US" altLang="en-US" dirty="0"/>
              <a:t>Android</a:t>
            </a:r>
          </a:p>
        </p:txBody>
      </p:sp>
    </p:spTree>
    <p:extLst>
      <p:ext uri="{BB962C8B-B14F-4D97-AF65-F5344CB8AC3E}">
        <p14:creationId xmlns:p14="http://schemas.microsoft.com/office/powerpoint/2010/main" val="155193199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75E69C01-3C34-2847-ADA3-F9E1B0B529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To Conclude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33E8E5-E449-634D-97DB-0A2BDFABE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538" y="1981200"/>
            <a:ext cx="23134637" cy="9372600"/>
          </a:xfrm>
        </p:spPr>
        <p:txBody>
          <a:bodyPr/>
          <a:lstStyle/>
          <a:p>
            <a:r>
              <a:rPr lang="en-US" b="1" dirty="0" err="1"/>
              <a:t>gRPC</a:t>
            </a:r>
            <a:r>
              <a:rPr lang="en-US" b="1" dirty="0"/>
              <a:t> makes microservices easy</a:t>
            </a:r>
          </a:p>
          <a:p>
            <a:pPr lvl="1"/>
            <a:r>
              <a:rPr lang="en-US" b="1" dirty="0"/>
              <a:t>.proto IDL</a:t>
            </a:r>
          </a:p>
          <a:p>
            <a:pPr lvl="1"/>
            <a:r>
              <a:rPr lang="en-US" b="1" dirty="0"/>
              <a:t>Code generation</a:t>
            </a:r>
          </a:p>
          <a:p>
            <a:endParaRPr lang="en-US" b="1" dirty="0"/>
          </a:p>
          <a:p>
            <a:r>
              <a:rPr lang="en-US" b="1" dirty="0" err="1"/>
              <a:t>RxJava</a:t>
            </a:r>
            <a:r>
              <a:rPr lang="en-US" b="1" dirty="0"/>
              <a:t> is a different way of thinking</a:t>
            </a:r>
          </a:p>
          <a:p>
            <a:pPr lvl="1"/>
            <a:r>
              <a:rPr lang="en-US" b="1" dirty="0"/>
              <a:t>Streams of events</a:t>
            </a:r>
          </a:p>
          <a:p>
            <a:pPr lvl="1"/>
            <a:r>
              <a:rPr lang="en-US" b="1" dirty="0"/>
              <a:t>Function composition</a:t>
            </a:r>
          </a:p>
          <a:p>
            <a:pPr lvl="1"/>
            <a:endParaRPr lang="en-US" b="1" dirty="0"/>
          </a:p>
          <a:p>
            <a:r>
              <a:rPr lang="en-US" b="1" dirty="0"/>
              <a:t>Reactive-</a:t>
            </a:r>
            <a:r>
              <a:rPr lang="en-US" b="1" dirty="0" err="1"/>
              <a:t>gRPC</a:t>
            </a:r>
            <a:r>
              <a:rPr lang="en-US" b="1" dirty="0"/>
              <a:t> bridges both technologies</a:t>
            </a:r>
          </a:p>
          <a:p>
            <a:pPr lvl="1"/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353191-A355-9D4B-8350-A4673C630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5800" y="2298176"/>
            <a:ext cx="6807200" cy="24165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7F323B-3CDB-F44E-8A81-F9B7269676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90704" y="5920151"/>
            <a:ext cx="4277391" cy="427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7038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75E69C01-3C34-2847-ADA3-F9E1B0B529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Why Reactive-</a:t>
            </a:r>
            <a:r>
              <a:rPr lang="en-US" altLang="en-US" dirty="0" err="1"/>
              <a:t>gRPC</a:t>
            </a:r>
            <a:r>
              <a:rPr lang="en-US" altLang="en-US" dirty="0"/>
              <a:t>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33E8E5-E449-634D-97DB-0A2BDFABE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538" y="1981200"/>
            <a:ext cx="23134637" cy="93726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12000" b="1" dirty="0" err="1"/>
              <a:t>Async</a:t>
            </a:r>
            <a:r>
              <a:rPr lang="en-US" sz="12000" b="1" dirty="0"/>
              <a:t> by default</a:t>
            </a:r>
          </a:p>
        </p:txBody>
      </p:sp>
    </p:spTree>
    <p:extLst>
      <p:ext uri="{BB962C8B-B14F-4D97-AF65-F5344CB8AC3E}">
        <p14:creationId xmlns:p14="http://schemas.microsoft.com/office/powerpoint/2010/main" val="3110378623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75E69C01-3C34-2847-ADA3-F9E1B0B529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Why Reactive-</a:t>
            </a:r>
            <a:r>
              <a:rPr lang="en-US" altLang="en-US" dirty="0" err="1"/>
              <a:t>gRPC</a:t>
            </a:r>
            <a:r>
              <a:rPr lang="en-US" altLang="en-US" dirty="0"/>
              <a:t>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33E8E5-E449-634D-97DB-0A2BDFABE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538" y="1981200"/>
            <a:ext cx="23134637" cy="93726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12000" b="1" dirty="0"/>
              <a:t>Unified programming model</a:t>
            </a:r>
          </a:p>
        </p:txBody>
      </p:sp>
    </p:spTree>
    <p:extLst>
      <p:ext uri="{BB962C8B-B14F-4D97-AF65-F5344CB8AC3E}">
        <p14:creationId xmlns:p14="http://schemas.microsoft.com/office/powerpoint/2010/main" val="1628181745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75E69C01-3C34-2847-ADA3-F9E1B0B529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Why Reactive-</a:t>
            </a:r>
            <a:r>
              <a:rPr lang="en-US" altLang="en-US" dirty="0" err="1"/>
              <a:t>gRPC</a:t>
            </a:r>
            <a:r>
              <a:rPr lang="en-US" altLang="en-US" dirty="0"/>
              <a:t>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33E8E5-E449-634D-97DB-0A2BDFABE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538" y="1981200"/>
            <a:ext cx="23134637" cy="93726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12000" b="1" dirty="0"/>
              <a:t>Simplified programming model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4DF763-1CBC-C943-9B16-5C9555E42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4200" y="1295400"/>
            <a:ext cx="12180814" cy="10058400"/>
          </a:xfrm>
          <a:prstGeom prst="rect">
            <a:avLst/>
          </a:prstGeom>
          <a:ln w="101600">
            <a:solidFill>
              <a:srgbClr val="FF000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0901B8-15A1-EB44-AD17-AACD53EFDC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3187700"/>
            <a:ext cx="11210081" cy="7569200"/>
          </a:xfrm>
          <a:prstGeom prst="rect">
            <a:avLst/>
          </a:prstGeom>
          <a:ln w="1016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0480870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75E69C01-3C34-2847-ADA3-F9E1B0B529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Why Reactive-</a:t>
            </a:r>
            <a:r>
              <a:rPr lang="en-US" altLang="en-US" dirty="0" err="1"/>
              <a:t>gRPC</a:t>
            </a:r>
            <a:r>
              <a:rPr lang="en-US" altLang="en-US" dirty="0"/>
              <a:t>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33E8E5-E449-634D-97DB-0A2BDFABE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538" y="1981200"/>
            <a:ext cx="23134637" cy="93726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12000" b="1" dirty="0"/>
              <a:t>Consistent programming model</a:t>
            </a:r>
          </a:p>
        </p:txBody>
      </p:sp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93DAB51B-A86E-5C43-B161-BC607DDD6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480497" y="2665983"/>
            <a:ext cx="4252453" cy="739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C8B713-E702-F341-AED5-6FFF8B6E2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0" y="1098728"/>
            <a:ext cx="5067032" cy="105132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31B045-83BF-524E-96DD-089AC155D8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8715" y="2665983"/>
            <a:ext cx="5453836" cy="737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5867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75E69C01-3C34-2847-ADA3-F9E1B0B529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Thank you!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33E8E5-E449-634D-97DB-0A2BDFABE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538" y="3276600"/>
            <a:ext cx="23134637" cy="8077200"/>
          </a:xfrm>
        </p:spPr>
        <p:txBody>
          <a:bodyPr/>
          <a:lstStyle/>
          <a:p>
            <a:r>
              <a:rPr lang="en-US" b="1" dirty="0"/>
              <a:t>Resources</a:t>
            </a:r>
          </a:p>
          <a:p>
            <a:pPr lvl="1"/>
            <a:r>
              <a:rPr lang="en-US" b="1" dirty="0"/>
              <a:t>https://</a:t>
            </a:r>
            <a:r>
              <a:rPr lang="en-US" b="1" dirty="0" err="1"/>
              <a:t>grpc.io</a:t>
            </a:r>
            <a:r>
              <a:rPr lang="en-US" b="1" dirty="0"/>
              <a:t>/</a:t>
            </a:r>
          </a:p>
          <a:p>
            <a:pPr lvl="1"/>
            <a:r>
              <a:rPr lang="en-US" b="1" dirty="0"/>
              <a:t>http://</a:t>
            </a:r>
            <a:r>
              <a:rPr lang="en-US" b="1" dirty="0" err="1"/>
              <a:t>reactivex.</a:t>
            </a:r>
            <a:r>
              <a:rPr lang="en-US" b="1" err="1"/>
              <a:t>io</a:t>
            </a:r>
            <a:r>
              <a:rPr lang="en-US" b="1"/>
              <a:t>/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https://</a:t>
            </a:r>
            <a:r>
              <a:rPr lang="en-US" b="1" dirty="0" err="1"/>
              <a:t>github.com</a:t>
            </a:r>
            <a:r>
              <a:rPr lang="en-US" b="1" dirty="0"/>
              <a:t>/salesforce/reactive-</a:t>
            </a:r>
            <a:r>
              <a:rPr lang="en-US" b="1" dirty="0" err="1"/>
              <a:t>grpc</a:t>
            </a:r>
            <a:endParaRPr lang="en-US" b="1" dirty="0"/>
          </a:p>
          <a:p>
            <a:pPr lvl="2"/>
            <a:r>
              <a:rPr lang="en-US" b="1" dirty="0"/>
              <a:t>👆Demo code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D27E97-12F5-6845-9D4F-9011D5251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5800" y="2743200"/>
            <a:ext cx="5410200" cy="5410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550D5C-8A88-C24A-AD17-A9A23678527F}"/>
              </a:ext>
            </a:extLst>
          </p:cNvPr>
          <p:cNvSpPr txBox="1"/>
          <p:nvPr/>
        </p:nvSpPr>
        <p:spPr>
          <a:xfrm>
            <a:off x="16154400" y="8315235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+mj-lt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82093292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>
            <a:extLst>
              <a:ext uri="{FF2B5EF4-FFF2-40B4-BE49-F238E27FC236}">
                <a16:creationId xmlns:a16="http://schemas.microsoft.com/office/drawing/2014/main" id="{94EC5EF8-6AFF-FB40-9E03-D55F5E5398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Let’s poll the room</a:t>
            </a:r>
          </a:p>
        </p:txBody>
      </p:sp>
      <p:sp>
        <p:nvSpPr>
          <p:cNvPr id="10242" name="Oval 1">
            <a:extLst>
              <a:ext uri="{FF2B5EF4-FFF2-40B4-BE49-F238E27FC236}">
                <a16:creationId xmlns:a16="http://schemas.microsoft.com/office/drawing/2014/main" id="{FD9F0C50-C4B0-604D-AE79-AC3A003B9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438400"/>
            <a:ext cx="8610600" cy="8610600"/>
          </a:xfrm>
          <a:prstGeom prst="ellipse">
            <a:avLst/>
          </a:prstGeom>
          <a:solidFill>
            <a:srgbClr val="FF0000">
              <a:alpha val="50195"/>
            </a:srgbClr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0243" name="Oval 4">
            <a:extLst>
              <a:ext uri="{FF2B5EF4-FFF2-40B4-BE49-F238E27FC236}">
                <a16:creationId xmlns:a16="http://schemas.microsoft.com/office/drawing/2014/main" id="{08E0EB2B-4D95-3A49-83D9-6E062888A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3200" y="2438400"/>
            <a:ext cx="8610600" cy="8610600"/>
          </a:xfrm>
          <a:prstGeom prst="ellipse">
            <a:avLst/>
          </a:prstGeom>
          <a:solidFill>
            <a:srgbClr val="0070C0">
              <a:alpha val="50195"/>
            </a:srgbClr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0244" name="TextBox 2">
            <a:extLst>
              <a:ext uri="{FF2B5EF4-FFF2-40B4-BE49-F238E27FC236}">
                <a16:creationId xmlns:a16="http://schemas.microsoft.com/office/drawing/2014/main" id="{1E96CAD9-983D-734A-929B-6BE5DF9CC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835650"/>
            <a:ext cx="3657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r>
              <a:rPr lang="en-US" altLang="en-US"/>
              <a:t>gRPC</a:t>
            </a:r>
          </a:p>
        </p:txBody>
      </p:sp>
      <p:sp>
        <p:nvSpPr>
          <p:cNvPr id="10245" name="TextBox 6">
            <a:extLst>
              <a:ext uri="{FF2B5EF4-FFF2-40B4-BE49-F238E27FC236}">
                <a16:creationId xmlns:a16="http://schemas.microsoft.com/office/drawing/2014/main" id="{8521F8F8-C8EF-8A44-B30D-34C30203E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68400" y="5835650"/>
            <a:ext cx="4191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r>
              <a:rPr lang="en-US" altLang="en-US"/>
              <a:t>RxJava</a:t>
            </a:r>
          </a:p>
        </p:txBody>
      </p:sp>
      <p:pic>
        <p:nvPicPr>
          <p:cNvPr id="10246" name="Picture 3">
            <a:extLst>
              <a:ext uri="{FF2B5EF4-FFF2-40B4-BE49-F238E27FC236}">
                <a16:creationId xmlns:a16="http://schemas.microsoft.com/office/drawing/2014/main" id="{7DBCEE82-47B7-704C-B35C-04EECD4BF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5060950"/>
            <a:ext cx="4752975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>
            <a:extLst>
              <a:ext uri="{FF2B5EF4-FFF2-40B4-BE49-F238E27FC236}">
                <a16:creationId xmlns:a16="http://schemas.microsoft.com/office/drawing/2014/main" id="{CFA3B017-E238-514F-998E-65C8AAF348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About me</a:t>
            </a:r>
          </a:p>
        </p:txBody>
      </p:sp>
      <p:sp>
        <p:nvSpPr>
          <p:cNvPr id="11266" name="Oval 1">
            <a:extLst>
              <a:ext uri="{FF2B5EF4-FFF2-40B4-BE49-F238E27FC236}">
                <a16:creationId xmlns:a16="http://schemas.microsoft.com/office/drawing/2014/main" id="{719F8849-3612-B742-B0DF-C78F8681C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9150" y="2009775"/>
            <a:ext cx="6356350" cy="6356350"/>
          </a:xfrm>
          <a:prstGeom prst="ellipse">
            <a:avLst/>
          </a:prstGeom>
          <a:solidFill>
            <a:srgbClr val="FF0000">
              <a:alpha val="50195"/>
            </a:srgbClr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1267" name="Oval 4">
            <a:extLst>
              <a:ext uri="{FF2B5EF4-FFF2-40B4-BE49-F238E27FC236}">
                <a16:creationId xmlns:a16="http://schemas.microsoft.com/office/drawing/2014/main" id="{332246DA-A116-6C47-B78E-95E629EEC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0" y="2009775"/>
            <a:ext cx="6356350" cy="6356350"/>
          </a:xfrm>
          <a:prstGeom prst="ellipse">
            <a:avLst/>
          </a:prstGeom>
          <a:solidFill>
            <a:srgbClr val="0070C0">
              <a:alpha val="50195"/>
            </a:srgbClr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1268" name="TextBox 2">
            <a:extLst>
              <a:ext uri="{FF2B5EF4-FFF2-40B4-BE49-F238E27FC236}">
                <a16:creationId xmlns:a16="http://schemas.microsoft.com/office/drawing/2014/main" id="{643962BB-C52E-3F40-9129-AB208A127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7400" y="4518025"/>
            <a:ext cx="27003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r>
              <a:rPr lang="en-US" altLang="en-US" sz="7200"/>
              <a:t>gRPC</a:t>
            </a:r>
          </a:p>
        </p:txBody>
      </p:sp>
      <p:sp>
        <p:nvSpPr>
          <p:cNvPr id="11269" name="TextBox 6">
            <a:extLst>
              <a:ext uri="{FF2B5EF4-FFF2-40B4-BE49-F238E27FC236}">
                <a16:creationId xmlns:a16="http://schemas.microsoft.com/office/drawing/2014/main" id="{03D87B8D-5643-624B-B917-FBEFC978D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74625" y="4518025"/>
            <a:ext cx="30940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r>
              <a:rPr lang="en-US" altLang="en-US" sz="7200"/>
              <a:t>RxJava</a:t>
            </a:r>
          </a:p>
        </p:txBody>
      </p:sp>
      <p:sp>
        <p:nvSpPr>
          <p:cNvPr id="11270" name="Up Arrow 9">
            <a:extLst>
              <a:ext uri="{FF2B5EF4-FFF2-40B4-BE49-F238E27FC236}">
                <a16:creationId xmlns:a16="http://schemas.microsoft.com/office/drawing/2014/main" id="{1B29FCCF-69FF-1248-BACF-E19063C1F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96600" y="5943600"/>
            <a:ext cx="914400" cy="2949575"/>
          </a:xfrm>
          <a:prstGeom prst="upArrow">
            <a:avLst>
              <a:gd name="adj1" fmla="val 50000"/>
              <a:gd name="adj2" fmla="val 49998"/>
            </a:avLst>
          </a:prstGeom>
          <a:solidFill>
            <a:srgbClr val="FFFF00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1271" name="TextBox 10">
            <a:extLst>
              <a:ext uri="{FF2B5EF4-FFF2-40B4-BE49-F238E27FC236}">
                <a16:creationId xmlns:a16="http://schemas.microsoft.com/office/drawing/2014/main" id="{877F11AA-7E9A-9C43-A54A-A0EA70E3E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7763" y="9067800"/>
            <a:ext cx="127920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ctr"/>
            <a:r>
              <a:rPr lang="en-US" altLang="en-US" sz="7200"/>
              <a:t>Microservices practitioner</a:t>
            </a:r>
          </a:p>
          <a:p>
            <a:pPr algn="ctr"/>
            <a:r>
              <a:rPr lang="en-US" altLang="en-US" sz="7200"/>
              <a:t>Reactive programming enthusiast</a:t>
            </a:r>
          </a:p>
        </p:txBody>
      </p:sp>
      <p:sp>
        <p:nvSpPr>
          <p:cNvPr id="11272" name="TextBox 12">
            <a:extLst>
              <a:ext uri="{FF2B5EF4-FFF2-40B4-BE49-F238E27FC236}">
                <a16:creationId xmlns:a16="http://schemas.microsoft.com/office/drawing/2014/main" id="{1B89164D-6112-FF4F-B236-1157AE6C9EF0}"/>
              </a:ext>
            </a:extLst>
          </p:cNvPr>
          <p:cNvSpPr txBox="1">
            <a:spLocks noChangeArrowheads="1"/>
          </p:cNvSpPr>
          <p:nvPr/>
        </p:nvSpPr>
        <p:spPr bwMode="auto">
          <a:xfrm rot="-2974609">
            <a:off x="10202069" y="4044157"/>
            <a:ext cx="2025650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r>
              <a:rPr lang="en-US" altLang="en-US"/>
              <a:t>ME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>
            <a:extLst>
              <a:ext uri="{FF2B5EF4-FFF2-40B4-BE49-F238E27FC236}">
                <a16:creationId xmlns:a16="http://schemas.microsoft.com/office/drawing/2014/main" id="{18AA1A62-967F-554A-AFE3-3BEF768590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What’s in this talk</a:t>
            </a:r>
          </a:p>
        </p:txBody>
      </p:sp>
      <p:sp>
        <p:nvSpPr>
          <p:cNvPr id="12290" name="Content Placeholder 2">
            <a:extLst>
              <a:ext uri="{FF2B5EF4-FFF2-40B4-BE49-F238E27FC236}">
                <a16:creationId xmlns:a16="http://schemas.microsoft.com/office/drawing/2014/main" id="{F3004FFF-D65C-764C-A6B7-7A362BF735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Arial Bold" charset="0"/>
              <a:buAutoNum type="arabicPeriod"/>
            </a:pPr>
            <a:r>
              <a:rPr lang="en-US" altLang="en-US" sz="6000" b="1" dirty="0"/>
              <a:t>The story of reactive-</a:t>
            </a:r>
            <a:r>
              <a:rPr lang="en-US" altLang="en-US" sz="6000" b="1" dirty="0" err="1"/>
              <a:t>grpc</a:t>
            </a:r>
            <a:endParaRPr lang="en-US" altLang="en-US" sz="6000" b="1" dirty="0"/>
          </a:p>
          <a:p>
            <a:pPr marL="742950" indent="-742950">
              <a:buFont typeface="Arial Bold" charset="0"/>
              <a:buAutoNum type="arabicPeriod"/>
            </a:pPr>
            <a:r>
              <a:rPr lang="en-US" altLang="en-US" sz="6000" dirty="0"/>
              <a:t>An overview of </a:t>
            </a:r>
            <a:r>
              <a:rPr lang="en-US" altLang="en-US" sz="6000" dirty="0" err="1"/>
              <a:t>gRPC</a:t>
            </a:r>
            <a:r>
              <a:rPr lang="en-US" altLang="en-US" sz="6000" dirty="0"/>
              <a:t> and </a:t>
            </a:r>
            <a:r>
              <a:rPr lang="en-US" altLang="en-US" sz="6000" dirty="0" err="1"/>
              <a:t>RxJava</a:t>
            </a:r>
            <a:endParaRPr lang="en-US" altLang="en-US" sz="6000" dirty="0"/>
          </a:p>
          <a:p>
            <a:pPr marL="742950" indent="-742950">
              <a:buFont typeface="Arial Bold" charset="0"/>
              <a:buAutoNum type="arabicPeriod"/>
            </a:pPr>
            <a:r>
              <a:rPr lang="en-US" altLang="en-US" sz="6000" dirty="0"/>
              <a:t>Some great demos</a:t>
            </a:r>
          </a:p>
          <a:p>
            <a:pPr marL="742950" indent="-742950">
              <a:buFont typeface="Arial Bold" charset="0"/>
              <a:buAutoNum type="arabicPeriod"/>
            </a:pPr>
            <a:r>
              <a:rPr lang="en-US" altLang="en-US" sz="6000" b="1" dirty="0"/>
              <a:t>A deep dive into backpressure and flow control</a:t>
            </a:r>
          </a:p>
          <a:p>
            <a:pPr marL="742950" indent="-742950">
              <a:buFont typeface="Arial Bold" charset="0"/>
              <a:buAutoNum type="arabicPeriod"/>
            </a:pPr>
            <a:r>
              <a:rPr lang="en-US" altLang="en-US" sz="6000" dirty="0"/>
              <a:t>An even better demo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AB3266C1-12C9-DF46-B1E8-586EBCC2A9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Where did Reactive-</a:t>
            </a:r>
            <a:r>
              <a:rPr lang="en-US" altLang="en-US" dirty="0" err="1"/>
              <a:t>gRPC</a:t>
            </a:r>
            <a:r>
              <a:rPr lang="en-US" altLang="en-US" dirty="0"/>
              <a:t> come from?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7F791B-FFCE-C748-8E43-9BBAA6F9249A}"/>
              </a:ext>
            </a:extLst>
          </p:cNvPr>
          <p:cNvSpPr txBox="1"/>
          <p:nvPr/>
        </p:nvSpPr>
        <p:spPr>
          <a:xfrm>
            <a:off x="3962400" y="3477161"/>
            <a:ext cx="1783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20 year old monolith  to Microservices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5089DB4-8EAD-5546-9E2A-C8709B1006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8641403"/>
              </p:ext>
            </p:extLst>
          </p:nvPr>
        </p:nvGraphicFramePr>
        <p:xfrm>
          <a:off x="617538" y="4800600"/>
          <a:ext cx="23134637" cy="678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AB3266C1-12C9-DF46-B1E8-586EBCC2A9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is </a:t>
            </a:r>
            <a:r>
              <a:rPr lang="en-US" altLang="en-US" dirty="0" err="1"/>
              <a:t>gRPC</a:t>
            </a:r>
            <a:r>
              <a:rPr lang="en-US" altLang="en-US" dirty="0"/>
              <a:t>?</a:t>
            </a:r>
          </a:p>
        </p:txBody>
      </p:sp>
      <p:sp>
        <p:nvSpPr>
          <p:cNvPr id="13314" name="Content Placeholder 2">
            <a:extLst>
              <a:ext uri="{FF2B5EF4-FFF2-40B4-BE49-F238E27FC236}">
                <a16:creationId xmlns:a16="http://schemas.microsoft.com/office/drawing/2014/main" id="{565902C3-42C2-7F4F-9B5D-47D70295B2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High-performance, open source, RPC framework</a:t>
            </a:r>
          </a:p>
          <a:p>
            <a:r>
              <a:rPr lang="en-US" altLang="en-US" dirty="0" err="1"/>
              <a:t>Protobuf</a:t>
            </a:r>
            <a:r>
              <a:rPr lang="en-US" altLang="en-US" dirty="0"/>
              <a:t> and HTTP/2</a:t>
            </a:r>
          </a:p>
          <a:p>
            <a:endParaRPr lang="en-US" altLang="en-US" dirty="0"/>
          </a:p>
          <a:p>
            <a:r>
              <a:rPr lang="en-US" altLang="en-US" dirty="0"/>
              <a:t>Big features</a:t>
            </a:r>
          </a:p>
          <a:p>
            <a:pPr lvl="1"/>
            <a:r>
              <a:rPr lang="en-US" altLang="en-US" dirty="0"/>
              <a:t>Contract-first microservices</a:t>
            </a:r>
          </a:p>
          <a:p>
            <a:pPr lvl="1"/>
            <a:r>
              <a:rPr lang="en-US" altLang="en-US" dirty="0"/>
              <a:t>Polyglot code generation</a:t>
            </a:r>
          </a:p>
          <a:p>
            <a:pPr lvl="1"/>
            <a:r>
              <a:rPr lang="en-US" altLang="en-US" dirty="0"/>
              <a:t>Unary and bi-directional streaming</a:t>
            </a:r>
          </a:p>
          <a:p>
            <a:endParaRPr lang="en-US" altLang="en-US" dirty="0"/>
          </a:p>
          <a:p>
            <a:r>
              <a:rPr lang="en-US" altLang="en-US" dirty="0"/>
              <a:t>https://</a:t>
            </a:r>
            <a:r>
              <a:rPr lang="en-US" altLang="en-US" dirty="0" err="1"/>
              <a:t>grpc.io</a:t>
            </a:r>
            <a:r>
              <a:rPr lang="en-US" altLang="en-US" dirty="0"/>
              <a:t>/</a:t>
            </a:r>
          </a:p>
          <a:p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84EB55-2411-7C46-85F1-A0D579421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0" y="1976284"/>
            <a:ext cx="6807200" cy="24165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ECCC0F-F2BE-3344-ACAA-BFF4BF841B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5400" y="5315024"/>
            <a:ext cx="1930400" cy="1930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B08A8B-AE44-A94C-A51C-045DACDBAD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97600" y="5769086"/>
            <a:ext cx="4194857" cy="10222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90A243-A281-1343-8F62-45010B2CCD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37083" y="9446178"/>
            <a:ext cx="3337034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3941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D2C6E81B-EFB4-0C48-83D3-43AC069849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is </a:t>
            </a:r>
            <a:r>
              <a:rPr lang="en-US" altLang="en-US" dirty="0" err="1"/>
              <a:t>RxJava</a:t>
            </a:r>
            <a:r>
              <a:rPr lang="en-US" altLang="en-US" dirty="0"/>
              <a:t>?</a:t>
            </a:r>
          </a:p>
        </p:txBody>
      </p:sp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A163F01B-778E-0843-8A25-651286F9D6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API for asynchronous programming with observable streams</a:t>
            </a:r>
          </a:p>
          <a:p>
            <a:endParaRPr lang="en-US" altLang="en-US" dirty="0"/>
          </a:p>
          <a:p>
            <a:r>
              <a:rPr lang="en-US" altLang="en-US" dirty="0"/>
              <a:t>Everything is a stream (Observable)</a:t>
            </a:r>
          </a:p>
          <a:p>
            <a:r>
              <a:rPr lang="en-US" altLang="en-US" dirty="0"/>
              <a:t>Combine, filter, transform</a:t>
            </a:r>
          </a:p>
          <a:p>
            <a:r>
              <a:rPr lang="en-US" altLang="en-US" dirty="0"/>
              <a:t>Subscribe (Observer)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http://</a:t>
            </a:r>
            <a:r>
              <a:rPr lang="en-US" altLang="en-US" dirty="0" err="1"/>
              <a:t>reactivex.io</a:t>
            </a:r>
            <a:r>
              <a:rPr lang="en-US" altLang="en-US" dirty="0"/>
              <a:t>/</a:t>
            </a:r>
          </a:p>
          <a:p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D6B071-3DB8-4D43-B4F0-49013EB0C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8358" y="4696837"/>
            <a:ext cx="5975922" cy="28945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92003F-5CFD-FF4F-9803-15373FA651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96284" y="7032751"/>
            <a:ext cx="5975922" cy="28479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CDC3A3E-C421-B749-9AA6-86996861F7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294624">
            <a:off x="8109958" y="4663928"/>
            <a:ext cx="1016000" cy="1689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443F03-2471-9849-AA8F-E1035FD4CE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23377" y="9191625"/>
            <a:ext cx="1752600" cy="28479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8ED51C-6EB4-D945-AD65-6AD50E5736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15596" y="1062089"/>
            <a:ext cx="2560381" cy="256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85187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Default - Title Slide">
  <a:themeElements>
    <a:clrScheme name="Default - 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Arial Bold"/>
        <a:ea typeface="Heiti SC Medium"/>
        <a:cs typeface="Heiti SC Medium"/>
      </a:majorFont>
      <a:minorFont>
        <a:latin typeface="Arial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- Title and Content">
  <a:themeElements>
    <a:clrScheme name="Default - Title and Cont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and Content">
      <a:majorFont>
        <a:latin typeface="Arial Bold"/>
        <a:ea typeface="Heiti SC Medium"/>
        <a:cs typeface="Heiti SC Medium"/>
      </a:majorFont>
      <a:minorFont>
        <a:latin typeface="Arial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- 1_Title Slide">
  <a:themeElements>
    <a:clrScheme name="Default - 1_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1_Title Slide">
      <a:majorFont>
        <a:latin typeface="Arial Bold"/>
        <a:ea typeface="Heiti SC Medium"/>
        <a:cs typeface="Heiti SC Medium"/>
      </a:majorFont>
      <a:minorFont>
        <a:latin typeface="Arial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Default - 1_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- 1_Title and Content">
  <a:themeElements>
    <a:clrScheme name="Default - 1_Title and Cont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1_Title and Content">
      <a:majorFont>
        <a:latin typeface="Arial Bold"/>
        <a:ea typeface="Heiti SC Medium"/>
        <a:cs typeface="Heiti SC Medium"/>
      </a:majorFont>
      <a:minorFont>
        <a:latin typeface="Arial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Default - 1_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3644</TotalTime>
  <Pages>0</Pages>
  <Words>936</Words>
  <Characters>0</Characters>
  <Application>Microsoft Macintosh PowerPoint</Application>
  <PresentationFormat>Custom</PresentationFormat>
  <Lines>0</Lines>
  <Paragraphs>319</Paragraphs>
  <Slides>38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38</vt:i4>
      </vt:variant>
    </vt:vector>
  </HeadingPairs>
  <TitlesOfParts>
    <vt:vector size="51" baseType="lpstr">
      <vt:lpstr>Heiti SC Light</vt:lpstr>
      <vt:lpstr>Heiti SC Medium</vt:lpstr>
      <vt:lpstr>Arial</vt:lpstr>
      <vt:lpstr>Arial Bold</vt:lpstr>
      <vt:lpstr>Calibri</vt:lpstr>
      <vt:lpstr>Consolas</vt:lpstr>
      <vt:lpstr>Courier</vt:lpstr>
      <vt:lpstr>Gill Sans</vt:lpstr>
      <vt:lpstr>Wingdings</vt:lpstr>
      <vt:lpstr>1_Default - Title Slide</vt:lpstr>
      <vt:lpstr>Default - Title and Content</vt:lpstr>
      <vt:lpstr>1_Default - 1_Title Slide</vt:lpstr>
      <vt:lpstr>Default - 1_Title and Content</vt:lpstr>
      <vt:lpstr>Reactive microservice end to end from RxJava to the wire with gRPC </vt:lpstr>
      <vt:lpstr>Let’s poll the room</vt:lpstr>
      <vt:lpstr>Let’s poll the room</vt:lpstr>
      <vt:lpstr>Let’s poll the room</vt:lpstr>
      <vt:lpstr>About me</vt:lpstr>
      <vt:lpstr>What’s in this talk</vt:lpstr>
      <vt:lpstr>Where did Reactive-gRPC come from?</vt:lpstr>
      <vt:lpstr>What is gRPC?</vt:lpstr>
      <vt:lpstr>What is RxJava?</vt:lpstr>
      <vt:lpstr>What is RxJava?</vt:lpstr>
      <vt:lpstr>1+1=3</vt:lpstr>
      <vt:lpstr>PowerPoint Presentation</vt:lpstr>
      <vt:lpstr>Questions so far?</vt:lpstr>
      <vt:lpstr>Hello World demo - What will we see?</vt:lpstr>
      <vt:lpstr>Demo summary</vt:lpstr>
      <vt:lpstr>Questions so far?</vt:lpstr>
      <vt:lpstr>Backpressure</vt:lpstr>
      <vt:lpstr>Three Backpressure Strategies</vt:lpstr>
      <vt:lpstr>PowerPoint Presentation</vt:lpstr>
      <vt:lpstr>HTTP/2 backpressure and flow control</vt:lpstr>
      <vt:lpstr>gRPC backpressure and flow control</vt:lpstr>
      <vt:lpstr>gRPC backpressure and flow control</vt:lpstr>
      <vt:lpstr>RxJava backpressure and flow control</vt:lpstr>
      <vt:lpstr>Reactive-gRPC backpressure and flow control</vt:lpstr>
      <vt:lpstr>Reactive-gRPC backpressure and flow control</vt:lpstr>
      <vt:lpstr>Questions so far?</vt:lpstr>
      <vt:lpstr>Backpressure demo – What will we see?</vt:lpstr>
      <vt:lpstr>Demo summary</vt:lpstr>
      <vt:lpstr>Questions so far?</vt:lpstr>
      <vt:lpstr>Applied Reactive-gRPC demo – What will we see?</vt:lpstr>
      <vt:lpstr>Applied Reactive-gRPC demo – What will we see?</vt:lpstr>
      <vt:lpstr>Demo summary</vt:lpstr>
      <vt:lpstr>To Conclude</vt:lpstr>
      <vt:lpstr>Why Reactive-gRPC?</vt:lpstr>
      <vt:lpstr>Why Reactive-gRPC?</vt:lpstr>
      <vt:lpstr>Why Reactive-gRPC?</vt:lpstr>
      <vt:lpstr>Why Reactive-gRPC?</vt:lpstr>
      <vt:lpstr>Thank you!</vt:lpstr>
    </vt:vector>
  </TitlesOfParts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subject/>
  <dc:creator>Diana</dc:creator>
  <cp:keywords/>
  <dc:description/>
  <cp:lastModifiedBy>Microsoft Office User</cp:lastModifiedBy>
  <cp:revision>94</cp:revision>
  <dcterms:modified xsi:type="dcterms:W3CDTF">2018-07-20T04:31:18Z</dcterms:modified>
</cp:coreProperties>
</file>